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393" r:id="rId2"/>
    <p:sldId id="394" r:id="rId3"/>
    <p:sldId id="395" r:id="rId4"/>
    <p:sldId id="396" r:id="rId5"/>
    <p:sldId id="373" r:id="rId6"/>
    <p:sldId id="389" r:id="rId7"/>
    <p:sldId id="459" r:id="rId8"/>
    <p:sldId id="460" r:id="rId9"/>
    <p:sldId id="461" r:id="rId10"/>
    <p:sldId id="466" r:id="rId11"/>
    <p:sldId id="390" r:id="rId12"/>
    <p:sldId id="427" r:id="rId13"/>
    <p:sldId id="385" r:id="rId14"/>
    <p:sldId id="374" r:id="rId15"/>
    <p:sldId id="401" r:id="rId16"/>
    <p:sldId id="463" r:id="rId17"/>
    <p:sldId id="442" r:id="rId18"/>
    <p:sldId id="444" r:id="rId19"/>
    <p:sldId id="407" r:id="rId20"/>
    <p:sldId id="475" r:id="rId21"/>
    <p:sldId id="476" r:id="rId22"/>
    <p:sldId id="477" r:id="rId23"/>
    <p:sldId id="446" r:id="rId24"/>
    <p:sldId id="447" r:id="rId25"/>
    <p:sldId id="366" r:id="rId26"/>
    <p:sldId id="423" r:id="rId27"/>
    <p:sldId id="432" r:id="rId28"/>
    <p:sldId id="429" r:id="rId29"/>
    <p:sldId id="371" r:id="rId30"/>
    <p:sldId id="449" r:id="rId31"/>
    <p:sldId id="469" r:id="rId32"/>
    <p:sldId id="470" r:id="rId33"/>
    <p:sldId id="439" r:id="rId34"/>
    <p:sldId id="440" r:id="rId35"/>
  </p:sldIdLst>
  <p:sldSz cx="9144000" cy="6858000" type="screen4x3"/>
  <p:notesSz cx="6858000" cy="9144000"/>
  <p:defaultTextStyle>
    <a:defPPr>
      <a:defRPr lang="en-US"/>
    </a:defPPr>
    <a:lvl1pPr algn="l" rtl="0" eaLnBrk="0" fontAlgn="base" hangingPunct="0">
      <a:spcBef>
        <a:spcPct val="0"/>
      </a:spcBef>
      <a:spcAft>
        <a:spcPct val="0"/>
      </a:spcAft>
      <a:defRPr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b="1" kern="1200">
        <a:solidFill>
          <a:schemeClr val="tx1"/>
        </a:solidFill>
        <a:latin typeface="Times New Roman" panose="02020603050405020304" pitchFamily="18" charset="0"/>
        <a:ea typeface="+mn-ea"/>
        <a:cs typeface="+mn-cs"/>
      </a:defRPr>
    </a:lvl5pPr>
    <a:lvl6pPr marL="2286000" algn="l" defTabSz="914400" rtl="0" eaLnBrk="1" latinLnBrk="0" hangingPunct="1">
      <a:defRPr b="1" kern="1200">
        <a:solidFill>
          <a:schemeClr val="tx1"/>
        </a:solidFill>
        <a:latin typeface="Times New Roman" panose="02020603050405020304" pitchFamily="18" charset="0"/>
        <a:ea typeface="+mn-ea"/>
        <a:cs typeface="+mn-cs"/>
      </a:defRPr>
    </a:lvl6pPr>
    <a:lvl7pPr marL="2743200" algn="l" defTabSz="914400" rtl="0" eaLnBrk="1" latinLnBrk="0" hangingPunct="1">
      <a:defRPr b="1" kern="1200">
        <a:solidFill>
          <a:schemeClr val="tx1"/>
        </a:solidFill>
        <a:latin typeface="Times New Roman" panose="02020603050405020304" pitchFamily="18" charset="0"/>
        <a:ea typeface="+mn-ea"/>
        <a:cs typeface="+mn-cs"/>
      </a:defRPr>
    </a:lvl7pPr>
    <a:lvl8pPr marL="3200400" algn="l" defTabSz="914400" rtl="0" eaLnBrk="1" latinLnBrk="0" hangingPunct="1">
      <a:defRPr b="1" kern="1200">
        <a:solidFill>
          <a:schemeClr val="tx1"/>
        </a:solidFill>
        <a:latin typeface="Times New Roman" panose="02020603050405020304" pitchFamily="18" charset="0"/>
        <a:ea typeface="+mn-ea"/>
        <a:cs typeface="+mn-cs"/>
      </a:defRPr>
    </a:lvl8pPr>
    <a:lvl9pPr marL="3657600" algn="l" defTabSz="914400" rtl="0" eaLnBrk="1" latinLnBrk="0" hangingPunct="1">
      <a:defRPr b="1"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4F4FFF"/>
    <a:srgbClr val="E4BAE2"/>
    <a:srgbClr val="CC0000"/>
    <a:srgbClr val="2F2FFF"/>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4660"/>
  </p:normalViewPr>
  <p:slideViewPr>
    <p:cSldViewPr>
      <p:cViewPr varScale="1">
        <p:scale>
          <a:sx n="59" d="100"/>
          <a:sy n="59" d="100"/>
        </p:scale>
        <p:origin x="1332" y="80"/>
      </p:cViewPr>
      <p:guideLst>
        <p:guide orient="horz" pos="2160"/>
        <p:guide pos="2880"/>
      </p:guideLst>
    </p:cSldViewPr>
  </p:slideViewPr>
  <p:notesTextViewPr>
    <p:cViewPr>
      <p:scale>
        <a:sx n="100" d="100"/>
        <a:sy n="100" d="100"/>
      </p:scale>
      <p:origin x="0" y="0"/>
    </p:cViewPr>
  </p:notesTextViewPr>
  <p:notesViewPr>
    <p:cSldViewPr>
      <p:cViewPr varScale="1">
        <p:scale>
          <a:sx n="56" d="100"/>
          <a:sy n="56" d="100"/>
        </p:scale>
        <p:origin x="-186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A71EFD-DE9E-425C-A1C5-3499CBB169E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a:extLst>
              <a:ext uri="{FF2B5EF4-FFF2-40B4-BE49-F238E27FC236}">
                <a16:creationId xmlns:a16="http://schemas.microsoft.com/office/drawing/2014/main" id="{044E7D75-6F45-4D31-8C18-DFCBFB03A4C4}"/>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a:defRPr/>
            </a:pPr>
            <a:fld id="{16765369-2822-41F2-B478-DE3805B9EA49}" type="datetimeFigureOut">
              <a:rPr lang="en-US"/>
              <a:pPr>
                <a:defRPr/>
              </a:pPr>
              <a:t>12/2/2022</a:t>
            </a:fld>
            <a:endParaRPr lang="en-US"/>
          </a:p>
        </p:txBody>
      </p:sp>
      <p:sp>
        <p:nvSpPr>
          <p:cNvPr id="4" name="Footer Placeholder 3">
            <a:extLst>
              <a:ext uri="{FF2B5EF4-FFF2-40B4-BE49-F238E27FC236}">
                <a16:creationId xmlns:a16="http://schemas.microsoft.com/office/drawing/2014/main" id="{D379AF19-9020-42BD-A8CA-471E40D9CE70}"/>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5" name="Slide Number Placeholder 4">
            <a:extLst>
              <a:ext uri="{FF2B5EF4-FFF2-40B4-BE49-F238E27FC236}">
                <a16:creationId xmlns:a16="http://schemas.microsoft.com/office/drawing/2014/main" id="{B47C766C-C5CA-4837-8EFF-C1BD50B61EEC}"/>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E006898-8343-49F0-96FC-2F717C5A26FB}"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E853045-BB8C-4B33-A8B8-9FFAFAE6BEF1}"/>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a:extLst>
              <a:ext uri="{FF2B5EF4-FFF2-40B4-BE49-F238E27FC236}">
                <a16:creationId xmlns:a16="http://schemas.microsoft.com/office/drawing/2014/main" id="{185D2C2C-46FD-43E1-B345-7EF4834C46A2}"/>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a:defRPr/>
            </a:pPr>
            <a:fld id="{8FA263F2-6044-4588-AE70-86E2E608D822}" type="datetimeFigureOut">
              <a:rPr lang="en-US"/>
              <a:pPr>
                <a:defRPr/>
              </a:pPr>
              <a:t>12/2/2022</a:t>
            </a:fld>
            <a:endParaRPr lang="en-US"/>
          </a:p>
        </p:txBody>
      </p:sp>
      <p:sp>
        <p:nvSpPr>
          <p:cNvPr id="4" name="Slide Image Placeholder 3">
            <a:extLst>
              <a:ext uri="{FF2B5EF4-FFF2-40B4-BE49-F238E27FC236}">
                <a16:creationId xmlns:a16="http://schemas.microsoft.com/office/drawing/2014/main" id="{A2354483-3F83-48AB-BFCF-84465957110A}"/>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C1647661-1A3C-48AC-9257-EFACC2F90FE6}"/>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9083B797-3E35-4A72-A53C-43CA2597A366}"/>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a:extLst>
              <a:ext uri="{FF2B5EF4-FFF2-40B4-BE49-F238E27FC236}">
                <a16:creationId xmlns:a16="http://schemas.microsoft.com/office/drawing/2014/main" id="{C4DD5D73-3F14-4406-89A9-9F32FE961979}"/>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0B4875E-21FF-4281-BFC6-856CC637CAD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3A577E89-23A2-453B-88E7-D75E800EBA3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fld id="{E00A55A5-F86C-4033-B3B4-EEF2E49D4BA0}" type="slidenum">
              <a:rPr lang="en-US" altLang="en-US" smtClean="0"/>
              <a:pPr/>
              <a:t>9</a:t>
            </a:fld>
            <a:endParaRPr lang="en-US" altLang="en-US"/>
          </a:p>
        </p:txBody>
      </p:sp>
      <p:sp>
        <p:nvSpPr>
          <p:cNvPr id="14339" name="Rectangle 7">
            <a:extLst>
              <a:ext uri="{FF2B5EF4-FFF2-40B4-BE49-F238E27FC236}">
                <a16:creationId xmlns:a16="http://schemas.microsoft.com/office/drawing/2014/main" id="{5E647F5C-AC62-4F70-9460-4986711F300E}"/>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r"/>
            <a:fld id="{A30180D1-234A-4F60-8D48-1042BA8565E4}" type="slidenum">
              <a:rPr lang="en-US" altLang="en-US" sz="1200">
                <a:latin typeface="Arial" panose="020B0604020202020204" pitchFamily="34" charset="0"/>
                <a:cs typeface="Arial" panose="020B0604020202020204" pitchFamily="34" charset="0"/>
              </a:rPr>
              <a:pPr algn="r"/>
              <a:t>9</a:t>
            </a:fld>
            <a:endParaRPr lang="en-US" altLang="en-US" sz="1200">
              <a:latin typeface="Arial" panose="020B0604020202020204" pitchFamily="34" charset="0"/>
              <a:cs typeface="Arial" panose="020B0604020202020204" pitchFamily="34" charset="0"/>
            </a:endParaRPr>
          </a:p>
        </p:txBody>
      </p:sp>
      <p:sp>
        <p:nvSpPr>
          <p:cNvPr id="14340" name="Rectangle 2">
            <a:extLst>
              <a:ext uri="{FF2B5EF4-FFF2-40B4-BE49-F238E27FC236}">
                <a16:creationId xmlns:a16="http://schemas.microsoft.com/office/drawing/2014/main" id="{7321C5AE-0D37-4F28-8391-5EA789FD441B}"/>
              </a:ext>
            </a:extLst>
          </p:cNvPr>
          <p:cNvSpPr>
            <a:spLocks noGrp="1" noRot="1" noChangeAspect="1" noChangeArrowheads="1" noTextEdit="1"/>
          </p:cNvSpPr>
          <p:nvPr>
            <p:ph type="sldImg"/>
          </p:nvPr>
        </p:nvSpPr>
        <p:spPr bwMode="auto">
          <a:xfrm>
            <a:off x="1981200" y="533400"/>
            <a:ext cx="2895600" cy="21717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1" name="Rectangle 3">
            <a:extLst>
              <a:ext uri="{FF2B5EF4-FFF2-40B4-BE49-F238E27FC236}">
                <a16:creationId xmlns:a16="http://schemas.microsoft.com/office/drawing/2014/main" id="{4FD2FB1F-E360-4730-BF71-19E336328A2B}"/>
              </a:ext>
            </a:extLst>
          </p:cNvPr>
          <p:cNvSpPr>
            <a:spLocks noGrp="1" noChangeArrowheads="1"/>
          </p:cNvSpPr>
          <p:nvPr>
            <p:ph type="body" idx="1"/>
          </p:nvPr>
        </p:nvSpPr>
        <p:spPr bwMode="auto">
          <a:xfrm>
            <a:off x="228600" y="2819400"/>
            <a:ext cx="6400800"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solidFill>
                  <a:srgbClr val="000000"/>
                </a:solidFill>
              </a:rPr>
              <a:t>Figure: FIGURE 12.16</a:t>
            </a:r>
          </a:p>
          <a:p>
            <a:pPr>
              <a:spcBef>
                <a:spcPct val="0"/>
              </a:spcBef>
            </a:pPr>
            <a:endParaRPr lang="en-US" altLang="en-US">
              <a:solidFill>
                <a:srgbClr val="000000"/>
              </a:solidFill>
            </a:endParaRPr>
          </a:p>
          <a:p>
            <a:pPr>
              <a:spcBef>
                <a:spcPct val="0"/>
              </a:spcBef>
            </a:pPr>
            <a:r>
              <a:rPr lang="en-US" altLang="en-US">
                <a:solidFill>
                  <a:srgbClr val="000000"/>
                </a:solidFill>
              </a:rPr>
              <a:t>Title:</a:t>
            </a:r>
          </a:p>
          <a:p>
            <a:pPr>
              <a:spcBef>
                <a:spcPct val="0"/>
              </a:spcBef>
            </a:pPr>
            <a:r>
              <a:rPr lang="en-US" altLang="en-US">
                <a:solidFill>
                  <a:srgbClr val="000000"/>
                </a:solidFill>
              </a:rPr>
              <a:t>Sickle-cell anemia</a:t>
            </a:r>
          </a:p>
          <a:p>
            <a:pPr>
              <a:spcBef>
                <a:spcPct val="0"/>
              </a:spcBef>
            </a:pPr>
            <a:endParaRPr lang="en-US" altLang="en-US">
              <a:solidFill>
                <a:srgbClr val="000000"/>
              </a:solidFill>
            </a:endParaRPr>
          </a:p>
          <a:p>
            <a:pPr>
              <a:spcBef>
                <a:spcPct val="0"/>
              </a:spcBef>
            </a:pPr>
            <a:r>
              <a:rPr lang="en-US" altLang="en-US">
                <a:solidFill>
                  <a:srgbClr val="000000"/>
                </a:solidFill>
              </a:rPr>
              <a:t>Caption:</a:t>
            </a:r>
          </a:p>
          <a:p>
            <a:pPr>
              <a:spcBef>
                <a:spcPct val="0"/>
              </a:spcBef>
            </a:pPr>
            <a:r>
              <a:rPr lang="en-US" altLang="en-US">
                <a:solidFill>
                  <a:srgbClr val="000000"/>
                </a:solidFill>
              </a:rPr>
              <a:t>(a) Normal red blood cells are disc-shaped with indented centers. (b) Sickled red blood cells in a person with sickle-cell anemia occur when blood oxygen is low. In this shape they are fragile and tend to clump together, clogging capillaries.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55B71B62-1CFA-4A17-B2D5-EF1C5E983F2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fld id="{50353484-87AD-408C-B458-31E883038909}" type="slidenum">
              <a:rPr lang="en-US" altLang="en-US" smtClean="0"/>
              <a:pPr/>
              <a:t>14</a:t>
            </a:fld>
            <a:endParaRPr lang="en-US" altLang="en-US"/>
          </a:p>
        </p:txBody>
      </p:sp>
      <p:sp>
        <p:nvSpPr>
          <p:cNvPr id="20483" name="Rectangle 2">
            <a:extLst>
              <a:ext uri="{FF2B5EF4-FFF2-40B4-BE49-F238E27FC236}">
                <a16:creationId xmlns:a16="http://schemas.microsoft.com/office/drawing/2014/main" id="{A6691AA0-1A23-4FFA-BC52-575A17134D2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4" name="Rectangle 3">
            <a:extLst>
              <a:ext uri="{FF2B5EF4-FFF2-40B4-BE49-F238E27FC236}">
                <a16:creationId xmlns:a16="http://schemas.microsoft.com/office/drawing/2014/main" id="{D5E80E56-19B0-489E-8396-E7D80D25CE3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4FCA557D-60C0-47A5-BEF5-5773CCC3855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F3AA79BD-4AB9-4138-9E81-6A871AD2889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US"/>
          </a:p>
        </p:txBody>
      </p:sp>
      <p:sp>
        <p:nvSpPr>
          <p:cNvPr id="22532" name="Slide Number Placeholder 3">
            <a:extLst>
              <a:ext uri="{FF2B5EF4-FFF2-40B4-BE49-F238E27FC236}">
                <a16:creationId xmlns:a16="http://schemas.microsoft.com/office/drawing/2014/main" id="{DAC68563-AAA6-4686-B7D9-4B24ABFEC56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fld id="{B40592E8-A63D-4D73-AB02-C4C12BC67070}" type="slidenum">
              <a:rPr lang="vi-VN" altLang="en-US" smtClean="0">
                <a:latin typeface="Verdana" panose="020B0604030504040204" pitchFamily="34" charset="0"/>
              </a:rPr>
              <a:pPr/>
              <a:t>15</a:t>
            </a:fld>
            <a:endParaRPr lang="vi-VN" altLang="en-US">
              <a:latin typeface="Verdana" panose="020B060403050404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156A7C02-DD66-41EA-BD31-DBABDE91658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fld id="{2D83A5AC-6CD1-4507-A434-9452FBB9690D}" type="slidenum">
              <a:rPr lang="en-US" altLang="en-US" smtClean="0"/>
              <a:pPr/>
              <a:t>16</a:t>
            </a:fld>
            <a:endParaRPr lang="en-US" altLang="en-US"/>
          </a:p>
        </p:txBody>
      </p:sp>
      <p:sp>
        <p:nvSpPr>
          <p:cNvPr id="24579" name="Rectangle 2">
            <a:extLst>
              <a:ext uri="{FF2B5EF4-FFF2-40B4-BE49-F238E27FC236}">
                <a16:creationId xmlns:a16="http://schemas.microsoft.com/office/drawing/2014/main" id="{EB89AB60-57FB-4FF0-9F48-96C1A77E5C1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0" name="Rectangle 3">
            <a:extLst>
              <a:ext uri="{FF2B5EF4-FFF2-40B4-BE49-F238E27FC236}">
                <a16:creationId xmlns:a16="http://schemas.microsoft.com/office/drawing/2014/main" id="{C96AD8CD-759A-4554-843C-39DD1114FF5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9FBC5F0C-6D77-4744-8567-2970EE5E8B5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fld id="{81F42735-14F7-40DC-8892-0D5376BEEC66}" type="slidenum">
              <a:rPr lang="en-US" altLang="en-US" smtClean="0"/>
              <a:pPr/>
              <a:t>28</a:t>
            </a:fld>
            <a:endParaRPr lang="en-US" altLang="en-US"/>
          </a:p>
        </p:txBody>
      </p:sp>
      <p:sp>
        <p:nvSpPr>
          <p:cNvPr id="37891" name="Rectangle 2">
            <a:extLst>
              <a:ext uri="{FF2B5EF4-FFF2-40B4-BE49-F238E27FC236}">
                <a16:creationId xmlns:a16="http://schemas.microsoft.com/office/drawing/2014/main" id="{0DF6DBA0-F6D1-4111-8011-8181E22BC0E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a:extLst>
              <a:ext uri="{FF2B5EF4-FFF2-40B4-BE49-F238E27FC236}">
                <a16:creationId xmlns:a16="http://schemas.microsoft.com/office/drawing/2014/main" id="{8EF93684-88B7-4063-8045-AC49D642C56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F2FA81B6-28B3-4B32-AE6B-5FF39DAE7D8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412E7C4-6D42-41DF-8360-34FB058DDAB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447424F-A0C2-4171-A9FD-49A59C9D940E}"/>
              </a:ext>
            </a:extLst>
          </p:cNvPr>
          <p:cNvSpPr>
            <a:spLocks noGrp="1" noChangeArrowheads="1"/>
          </p:cNvSpPr>
          <p:nvPr>
            <p:ph type="sldNum" sz="quarter" idx="12"/>
          </p:nvPr>
        </p:nvSpPr>
        <p:spPr>
          <a:ln/>
        </p:spPr>
        <p:txBody>
          <a:bodyPr/>
          <a:lstStyle>
            <a:lvl1pPr>
              <a:defRPr/>
            </a:lvl1pPr>
          </a:lstStyle>
          <a:p>
            <a:pPr>
              <a:defRPr/>
            </a:pPr>
            <a:fld id="{49313847-96F8-4F7E-B681-378172CDC689}" type="slidenum">
              <a:rPr lang="en-US" altLang="en-US"/>
              <a:pPr>
                <a:defRPr/>
              </a:pPr>
              <a:t>‹#›</a:t>
            </a:fld>
            <a:endParaRPr lang="en-US" altLang="en-US"/>
          </a:p>
        </p:txBody>
      </p:sp>
    </p:spTree>
    <p:extLst>
      <p:ext uri="{BB962C8B-B14F-4D97-AF65-F5344CB8AC3E}">
        <p14:creationId xmlns:p14="http://schemas.microsoft.com/office/powerpoint/2010/main" val="869639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05161F3-3F5F-4A92-808F-9DF78CF770A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FBB5111-C2F3-4B9B-A060-ED0EEFA037E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13877DF-1278-4602-8199-6411EFEFD02F}"/>
              </a:ext>
            </a:extLst>
          </p:cNvPr>
          <p:cNvSpPr>
            <a:spLocks noGrp="1" noChangeArrowheads="1"/>
          </p:cNvSpPr>
          <p:nvPr>
            <p:ph type="sldNum" sz="quarter" idx="12"/>
          </p:nvPr>
        </p:nvSpPr>
        <p:spPr>
          <a:ln/>
        </p:spPr>
        <p:txBody>
          <a:bodyPr/>
          <a:lstStyle>
            <a:lvl1pPr>
              <a:defRPr/>
            </a:lvl1pPr>
          </a:lstStyle>
          <a:p>
            <a:pPr>
              <a:defRPr/>
            </a:pPr>
            <a:fld id="{247C059E-A740-465C-A1C7-3D288BD719EF}" type="slidenum">
              <a:rPr lang="en-US" altLang="en-US"/>
              <a:pPr>
                <a:defRPr/>
              </a:pPr>
              <a:t>‹#›</a:t>
            </a:fld>
            <a:endParaRPr lang="en-US" altLang="en-US"/>
          </a:p>
        </p:txBody>
      </p:sp>
    </p:spTree>
    <p:extLst>
      <p:ext uri="{BB962C8B-B14F-4D97-AF65-F5344CB8AC3E}">
        <p14:creationId xmlns:p14="http://schemas.microsoft.com/office/powerpoint/2010/main" val="3232851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D051B79-DFD6-438F-AFAC-3D352E6E850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380408A-5C7E-4C18-9D28-36E41642B46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DCE65EE-819A-47DF-9616-AF9396F779C3}"/>
              </a:ext>
            </a:extLst>
          </p:cNvPr>
          <p:cNvSpPr>
            <a:spLocks noGrp="1" noChangeArrowheads="1"/>
          </p:cNvSpPr>
          <p:nvPr>
            <p:ph type="sldNum" sz="quarter" idx="12"/>
          </p:nvPr>
        </p:nvSpPr>
        <p:spPr>
          <a:ln/>
        </p:spPr>
        <p:txBody>
          <a:bodyPr/>
          <a:lstStyle>
            <a:lvl1pPr>
              <a:defRPr/>
            </a:lvl1pPr>
          </a:lstStyle>
          <a:p>
            <a:pPr>
              <a:defRPr/>
            </a:pPr>
            <a:fld id="{7D3F2109-C9CC-4CD3-9357-2D437B78646A}" type="slidenum">
              <a:rPr lang="en-US" altLang="en-US"/>
              <a:pPr>
                <a:defRPr/>
              </a:pPr>
              <a:t>‹#›</a:t>
            </a:fld>
            <a:endParaRPr lang="en-US" altLang="en-US"/>
          </a:p>
        </p:txBody>
      </p:sp>
    </p:spTree>
    <p:extLst>
      <p:ext uri="{BB962C8B-B14F-4D97-AF65-F5344CB8AC3E}">
        <p14:creationId xmlns:p14="http://schemas.microsoft.com/office/powerpoint/2010/main" val="2586024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C6BE74D-9E5D-4936-B612-6FDB43DA7BD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A92C541-0BEC-4AA4-9E9D-13C54301B1B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FE9853B-8CB6-4F3A-AE6B-56BCB63C2AA6}"/>
              </a:ext>
            </a:extLst>
          </p:cNvPr>
          <p:cNvSpPr>
            <a:spLocks noGrp="1" noChangeArrowheads="1"/>
          </p:cNvSpPr>
          <p:nvPr>
            <p:ph type="sldNum" sz="quarter" idx="12"/>
          </p:nvPr>
        </p:nvSpPr>
        <p:spPr>
          <a:ln/>
        </p:spPr>
        <p:txBody>
          <a:bodyPr/>
          <a:lstStyle>
            <a:lvl1pPr>
              <a:defRPr/>
            </a:lvl1pPr>
          </a:lstStyle>
          <a:p>
            <a:pPr>
              <a:defRPr/>
            </a:pPr>
            <a:fld id="{973A0E8B-FA4B-4049-9451-30F0A9DADF8E}" type="slidenum">
              <a:rPr lang="en-US" altLang="en-US"/>
              <a:pPr>
                <a:defRPr/>
              </a:pPr>
              <a:t>‹#›</a:t>
            </a:fld>
            <a:endParaRPr lang="en-US" altLang="en-US"/>
          </a:p>
        </p:txBody>
      </p:sp>
    </p:spTree>
    <p:extLst>
      <p:ext uri="{BB962C8B-B14F-4D97-AF65-F5344CB8AC3E}">
        <p14:creationId xmlns:p14="http://schemas.microsoft.com/office/powerpoint/2010/main" val="978071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0744E94-FC8E-4AC5-82AF-D661A018D89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2B653F2-2127-4ED7-98F8-7EB8924517A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549BD37-AB10-41CE-8BE7-99D3B550C676}"/>
              </a:ext>
            </a:extLst>
          </p:cNvPr>
          <p:cNvSpPr>
            <a:spLocks noGrp="1" noChangeArrowheads="1"/>
          </p:cNvSpPr>
          <p:nvPr>
            <p:ph type="sldNum" sz="quarter" idx="12"/>
          </p:nvPr>
        </p:nvSpPr>
        <p:spPr>
          <a:ln/>
        </p:spPr>
        <p:txBody>
          <a:bodyPr/>
          <a:lstStyle>
            <a:lvl1pPr>
              <a:defRPr/>
            </a:lvl1pPr>
          </a:lstStyle>
          <a:p>
            <a:pPr>
              <a:defRPr/>
            </a:pPr>
            <a:fld id="{3CE355E0-FA7C-4E60-8441-7F0BBFA876F4}" type="slidenum">
              <a:rPr lang="en-US" altLang="en-US"/>
              <a:pPr>
                <a:defRPr/>
              </a:pPr>
              <a:t>‹#›</a:t>
            </a:fld>
            <a:endParaRPr lang="en-US" altLang="en-US"/>
          </a:p>
        </p:txBody>
      </p:sp>
    </p:spTree>
    <p:extLst>
      <p:ext uri="{BB962C8B-B14F-4D97-AF65-F5344CB8AC3E}">
        <p14:creationId xmlns:p14="http://schemas.microsoft.com/office/powerpoint/2010/main" val="510048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51B16F2-A4C4-4A25-A3C3-0E2BE46D5D0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C0F1822-ADBF-47CF-8A30-3F4A030CEB6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D503903-2B01-44B3-8E6D-CBF865977194}"/>
              </a:ext>
            </a:extLst>
          </p:cNvPr>
          <p:cNvSpPr>
            <a:spLocks noGrp="1" noChangeArrowheads="1"/>
          </p:cNvSpPr>
          <p:nvPr>
            <p:ph type="sldNum" sz="quarter" idx="12"/>
          </p:nvPr>
        </p:nvSpPr>
        <p:spPr>
          <a:ln/>
        </p:spPr>
        <p:txBody>
          <a:bodyPr/>
          <a:lstStyle>
            <a:lvl1pPr>
              <a:defRPr/>
            </a:lvl1pPr>
          </a:lstStyle>
          <a:p>
            <a:pPr>
              <a:defRPr/>
            </a:pPr>
            <a:fld id="{255A4C07-E7A9-4CAE-8ACF-BC2A3FA357E2}" type="slidenum">
              <a:rPr lang="en-US" altLang="en-US"/>
              <a:pPr>
                <a:defRPr/>
              </a:pPr>
              <a:t>‹#›</a:t>
            </a:fld>
            <a:endParaRPr lang="en-US" altLang="en-US"/>
          </a:p>
        </p:txBody>
      </p:sp>
    </p:spTree>
    <p:extLst>
      <p:ext uri="{BB962C8B-B14F-4D97-AF65-F5344CB8AC3E}">
        <p14:creationId xmlns:p14="http://schemas.microsoft.com/office/powerpoint/2010/main" val="3970059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A3DFA5C-0A50-4F0B-8D88-BB9EC4B24A5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8CF7FB1C-6A77-4D57-B710-F9566596773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678F7899-AC4C-46A5-B3E8-32796A52F821}"/>
              </a:ext>
            </a:extLst>
          </p:cNvPr>
          <p:cNvSpPr>
            <a:spLocks noGrp="1" noChangeArrowheads="1"/>
          </p:cNvSpPr>
          <p:nvPr>
            <p:ph type="sldNum" sz="quarter" idx="12"/>
          </p:nvPr>
        </p:nvSpPr>
        <p:spPr>
          <a:ln/>
        </p:spPr>
        <p:txBody>
          <a:bodyPr/>
          <a:lstStyle>
            <a:lvl1pPr>
              <a:defRPr/>
            </a:lvl1pPr>
          </a:lstStyle>
          <a:p>
            <a:pPr>
              <a:defRPr/>
            </a:pPr>
            <a:fld id="{2D63B284-80FB-4207-A703-FF74C63201C1}" type="slidenum">
              <a:rPr lang="en-US" altLang="en-US"/>
              <a:pPr>
                <a:defRPr/>
              </a:pPr>
              <a:t>‹#›</a:t>
            </a:fld>
            <a:endParaRPr lang="en-US" altLang="en-US"/>
          </a:p>
        </p:txBody>
      </p:sp>
    </p:spTree>
    <p:extLst>
      <p:ext uri="{BB962C8B-B14F-4D97-AF65-F5344CB8AC3E}">
        <p14:creationId xmlns:p14="http://schemas.microsoft.com/office/powerpoint/2010/main" val="3592270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1544C18-6DF5-4CAA-8E63-2CA6FE0C683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03C9C5FE-2F0F-441F-BE23-E4396BBFBB5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29DA9D79-5E75-4B19-B251-C165F02C5F37}"/>
              </a:ext>
            </a:extLst>
          </p:cNvPr>
          <p:cNvSpPr>
            <a:spLocks noGrp="1" noChangeArrowheads="1"/>
          </p:cNvSpPr>
          <p:nvPr>
            <p:ph type="sldNum" sz="quarter" idx="12"/>
          </p:nvPr>
        </p:nvSpPr>
        <p:spPr>
          <a:ln/>
        </p:spPr>
        <p:txBody>
          <a:bodyPr/>
          <a:lstStyle>
            <a:lvl1pPr>
              <a:defRPr/>
            </a:lvl1pPr>
          </a:lstStyle>
          <a:p>
            <a:pPr>
              <a:defRPr/>
            </a:pPr>
            <a:fld id="{CAFBB2AA-D478-439B-9DAF-AEE2E63278FB}" type="slidenum">
              <a:rPr lang="en-US" altLang="en-US"/>
              <a:pPr>
                <a:defRPr/>
              </a:pPr>
              <a:t>‹#›</a:t>
            </a:fld>
            <a:endParaRPr lang="en-US" altLang="en-US"/>
          </a:p>
        </p:txBody>
      </p:sp>
    </p:spTree>
    <p:extLst>
      <p:ext uri="{BB962C8B-B14F-4D97-AF65-F5344CB8AC3E}">
        <p14:creationId xmlns:p14="http://schemas.microsoft.com/office/powerpoint/2010/main" val="2361682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B7BE45D-1C97-4C63-A65D-3A07A534F47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5FFA9DBB-DDEF-431E-9F2F-83005C97BF1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AE43D749-95DB-480C-8284-A5E9DA1FA82F}"/>
              </a:ext>
            </a:extLst>
          </p:cNvPr>
          <p:cNvSpPr>
            <a:spLocks noGrp="1" noChangeArrowheads="1"/>
          </p:cNvSpPr>
          <p:nvPr>
            <p:ph type="sldNum" sz="quarter" idx="12"/>
          </p:nvPr>
        </p:nvSpPr>
        <p:spPr>
          <a:ln/>
        </p:spPr>
        <p:txBody>
          <a:bodyPr/>
          <a:lstStyle>
            <a:lvl1pPr>
              <a:defRPr/>
            </a:lvl1pPr>
          </a:lstStyle>
          <a:p>
            <a:pPr>
              <a:defRPr/>
            </a:pPr>
            <a:fld id="{DC258922-2437-4545-8AD7-BDA4AD445A21}" type="slidenum">
              <a:rPr lang="en-US" altLang="en-US"/>
              <a:pPr>
                <a:defRPr/>
              </a:pPr>
              <a:t>‹#›</a:t>
            </a:fld>
            <a:endParaRPr lang="en-US" altLang="en-US"/>
          </a:p>
        </p:txBody>
      </p:sp>
    </p:spTree>
    <p:extLst>
      <p:ext uri="{BB962C8B-B14F-4D97-AF65-F5344CB8AC3E}">
        <p14:creationId xmlns:p14="http://schemas.microsoft.com/office/powerpoint/2010/main" val="1820570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D16FA45-4EEE-4F70-8D82-01649609F26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CE04FBD-CC1B-4F87-904C-B9BF40BF2F0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29E77D3-2339-4EBF-9C47-4C3F90775737}"/>
              </a:ext>
            </a:extLst>
          </p:cNvPr>
          <p:cNvSpPr>
            <a:spLocks noGrp="1" noChangeArrowheads="1"/>
          </p:cNvSpPr>
          <p:nvPr>
            <p:ph type="sldNum" sz="quarter" idx="12"/>
          </p:nvPr>
        </p:nvSpPr>
        <p:spPr>
          <a:ln/>
        </p:spPr>
        <p:txBody>
          <a:bodyPr/>
          <a:lstStyle>
            <a:lvl1pPr>
              <a:defRPr/>
            </a:lvl1pPr>
          </a:lstStyle>
          <a:p>
            <a:pPr>
              <a:defRPr/>
            </a:pPr>
            <a:fld id="{800DC6E3-DE45-4343-8C08-2342C9E10F78}" type="slidenum">
              <a:rPr lang="en-US" altLang="en-US"/>
              <a:pPr>
                <a:defRPr/>
              </a:pPr>
              <a:t>‹#›</a:t>
            </a:fld>
            <a:endParaRPr lang="en-US" altLang="en-US"/>
          </a:p>
        </p:txBody>
      </p:sp>
    </p:spTree>
    <p:extLst>
      <p:ext uri="{BB962C8B-B14F-4D97-AF65-F5344CB8AC3E}">
        <p14:creationId xmlns:p14="http://schemas.microsoft.com/office/powerpoint/2010/main" val="2090466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14B23AB-C914-445E-9D8C-1FAB86F0F16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81C1950-0484-40B7-8DCD-13251A8E640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4CB129E-DB9D-430A-ACC7-02CA711A68B7}"/>
              </a:ext>
            </a:extLst>
          </p:cNvPr>
          <p:cNvSpPr>
            <a:spLocks noGrp="1" noChangeArrowheads="1"/>
          </p:cNvSpPr>
          <p:nvPr>
            <p:ph type="sldNum" sz="quarter" idx="12"/>
          </p:nvPr>
        </p:nvSpPr>
        <p:spPr>
          <a:ln/>
        </p:spPr>
        <p:txBody>
          <a:bodyPr/>
          <a:lstStyle>
            <a:lvl1pPr>
              <a:defRPr/>
            </a:lvl1pPr>
          </a:lstStyle>
          <a:p>
            <a:pPr>
              <a:defRPr/>
            </a:pPr>
            <a:fld id="{7A909415-F590-4137-BE8C-D7DBEA49DBDF}" type="slidenum">
              <a:rPr lang="en-US" altLang="en-US"/>
              <a:pPr>
                <a:defRPr/>
              </a:pPr>
              <a:t>‹#›</a:t>
            </a:fld>
            <a:endParaRPr lang="en-US" altLang="en-US"/>
          </a:p>
        </p:txBody>
      </p:sp>
    </p:spTree>
    <p:extLst>
      <p:ext uri="{BB962C8B-B14F-4D97-AF65-F5344CB8AC3E}">
        <p14:creationId xmlns:p14="http://schemas.microsoft.com/office/powerpoint/2010/main" val="3223660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F51E763-070A-43D4-A559-A776995DF190}"/>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D311678A-C23E-494B-9206-B0B69D025FA2}"/>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E56EEC2-2DFE-40C7-AE57-D432EBEE835A}"/>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atin typeface="+mn-lt"/>
              </a:defRPr>
            </a:lvl1pPr>
          </a:lstStyle>
          <a:p>
            <a:pPr>
              <a:defRPr/>
            </a:pPr>
            <a:endParaRPr lang="en-US"/>
          </a:p>
        </p:txBody>
      </p:sp>
      <p:sp>
        <p:nvSpPr>
          <p:cNvPr id="1029" name="Rectangle 5">
            <a:extLst>
              <a:ext uri="{FF2B5EF4-FFF2-40B4-BE49-F238E27FC236}">
                <a16:creationId xmlns:a16="http://schemas.microsoft.com/office/drawing/2014/main" id="{B102DC1A-D49F-48D3-9781-930986CDEA7A}"/>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atin typeface="+mn-lt"/>
              </a:defRPr>
            </a:lvl1pPr>
          </a:lstStyle>
          <a:p>
            <a:pPr>
              <a:defRPr/>
            </a:pPr>
            <a:endParaRPr lang="en-US"/>
          </a:p>
        </p:txBody>
      </p:sp>
      <p:sp>
        <p:nvSpPr>
          <p:cNvPr id="1030" name="Rectangle 6">
            <a:extLst>
              <a:ext uri="{FF2B5EF4-FFF2-40B4-BE49-F238E27FC236}">
                <a16:creationId xmlns:a16="http://schemas.microsoft.com/office/drawing/2014/main" id="{E344F355-9C11-40CF-94A4-32A93E4AA112}"/>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latin typeface="Arial" panose="020B0604020202020204" pitchFamily="34" charset="0"/>
              </a:defRPr>
            </a:lvl1pPr>
          </a:lstStyle>
          <a:p>
            <a:pPr>
              <a:defRPr/>
            </a:pPr>
            <a:fld id="{04B750CD-BC46-4B1E-AF03-AE8FD85E516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1.jpeg"/><Relationship Id="rId7"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png"/><Relationship Id="rId4" Type="http://schemas.openxmlformats.org/officeDocument/2006/relationships/hyperlink" Target="http://vi.wikipedia.org/wiki/T%E1%BA%ADp_tin:Cancer_requires_multiple_mutations_from_NIH-vi.pn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56.jpeg"/><Relationship Id="rId2" Type="http://schemas.openxmlformats.org/officeDocument/2006/relationships/image" Target="../media/image51.jpeg"/><Relationship Id="rId1" Type="http://schemas.openxmlformats.org/officeDocument/2006/relationships/slideLayout" Target="../slideLayouts/slideLayout7.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28.xml.rels><?xml version="1.0" encoding="UTF-8" standalone="yes"?>
<Relationships xmlns="http://schemas.openxmlformats.org/package/2006/relationships"><Relationship Id="rId3" Type="http://schemas.openxmlformats.org/officeDocument/2006/relationships/hyperlink" Target="http://vi.wikipedia.org/wiki/T%E1%BA%ADp_tin:Cancer_requires_multiple_mutations_from_NIH-vi.png"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3.jpeg"/><Relationship Id="rId7" Type="http://schemas.openxmlformats.org/officeDocument/2006/relationships/image" Target="../media/image67.jpeg"/><Relationship Id="rId2" Type="http://schemas.openxmlformats.org/officeDocument/2006/relationships/image" Target="../media/image62.jpeg"/><Relationship Id="rId1" Type="http://schemas.openxmlformats.org/officeDocument/2006/relationships/slideLayout" Target="../slideLayouts/slideLayout7.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s>
</file>

<file path=ppt/slides/_rels/slide3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7.xml"/><Relationship Id="rId5" Type="http://schemas.openxmlformats.org/officeDocument/2006/relationships/image" Target="../media/image71.jpeg"/><Relationship Id="rId4" Type="http://schemas.openxmlformats.org/officeDocument/2006/relationships/image" Target="../media/image70.jpeg"/></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2">
            <a:extLst>
              <a:ext uri="{FF2B5EF4-FFF2-40B4-BE49-F238E27FC236}">
                <a16:creationId xmlns:a16="http://schemas.microsoft.com/office/drawing/2014/main" id="{999BEF8D-6EEB-4BBE-89AC-C4435E85FDE2}"/>
              </a:ext>
            </a:extLst>
          </p:cNvPr>
          <p:cNvGrpSpPr>
            <a:grpSpLocks/>
          </p:cNvGrpSpPr>
          <p:nvPr/>
        </p:nvGrpSpPr>
        <p:grpSpPr bwMode="auto">
          <a:xfrm>
            <a:off x="0" y="0"/>
            <a:ext cx="9144000" cy="6858000"/>
            <a:chOff x="0" y="0"/>
            <a:chExt cx="5760" cy="4320"/>
          </a:xfrm>
        </p:grpSpPr>
        <p:pic>
          <p:nvPicPr>
            <p:cNvPr id="5129" name="Picture 3" descr="Khung hinh hoa PPT 7">
              <a:extLst>
                <a:ext uri="{FF2B5EF4-FFF2-40B4-BE49-F238E27FC236}">
                  <a16:creationId xmlns:a16="http://schemas.microsoft.com/office/drawing/2014/main" id="{4069424C-15B3-4EAD-AD89-5526F4C87A4F}"/>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47816" r="51711"/>
            <a:stretch>
              <a:fillRect/>
            </a:stretch>
          </p:blipFill>
          <p:spPr bwMode="auto">
            <a:xfrm>
              <a:off x="0" y="3216"/>
              <a:ext cx="1362"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4" descr="Khung hinh hoa PPT 7">
              <a:extLst>
                <a:ext uri="{FF2B5EF4-FFF2-40B4-BE49-F238E27FC236}">
                  <a16:creationId xmlns:a16="http://schemas.microsoft.com/office/drawing/2014/main" id="{F47F69D0-AAAD-4F63-8C74-06A8178A9F59}"/>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47816" r="51711"/>
            <a:stretch>
              <a:fillRect/>
            </a:stretch>
          </p:blipFill>
          <p:spPr bwMode="auto">
            <a:xfrm rot="-5400000">
              <a:off x="4370" y="2929"/>
              <a:ext cx="1536" cy="1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5" descr="Khung hinh hoa PPT 7">
              <a:extLst>
                <a:ext uri="{FF2B5EF4-FFF2-40B4-BE49-F238E27FC236}">
                  <a16:creationId xmlns:a16="http://schemas.microsoft.com/office/drawing/2014/main" id="{AAFF2602-5602-43A0-876A-1E91163951EF}"/>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47816" r="51711"/>
            <a:stretch>
              <a:fillRect/>
            </a:stretch>
          </p:blipFill>
          <p:spPr bwMode="auto">
            <a:xfrm rot="5400000">
              <a:off x="-151" y="151"/>
              <a:ext cx="1598"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6" descr="Khung hinh hoa PPT 7">
              <a:extLst>
                <a:ext uri="{FF2B5EF4-FFF2-40B4-BE49-F238E27FC236}">
                  <a16:creationId xmlns:a16="http://schemas.microsoft.com/office/drawing/2014/main" id="{6407B535-8005-43CA-A8CF-AA880EB366D0}"/>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47816" r="51711"/>
            <a:stretch>
              <a:fillRect/>
            </a:stretch>
          </p:blipFill>
          <p:spPr bwMode="auto">
            <a:xfrm rot="10800000">
              <a:off x="4398" y="0"/>
              <a:ext cx="1362"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23" name="Text Box 4">
            <a:extLst>
              <a:ext uri="{FF2B5EF4-FFF2-40B4-BE49-F238E27FC236}">
                <a16:creationId xmlns:a16="http://schemas.microsoft.com/office/drawing/2014/main" id="{2C0DB9C0-7428-4BAE-9AC7-1691127E87E1}"/>
              </a:ext>
            </a:extLst>
          </p:cNvPr>
          <p:cNvSpPr txBox="1">
            <a:spLocks noChangeArrowheads="1"/>
          </p:cNvSpPr>
          <p:nvPr/>
        </p:nvSpPr>
        <p:spPr bwMode="auto">
          <a:xfrm>
            <a:off x="1524000" y="457200"/>
            <a:ext cx="5562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3600">
                <a:solidFill>
                  <a:srgbClr val="0000FF"/>
                </a:solidFill>
                <a:latin typeface="Verdana" panose="020B0604030504040204" pitchFamily="34" charset="0"/>
              </a:rPr>
              <a:t>KIỂM TRA BÀI CŨ</a:t>
            </a:r>
          </a:p>
        </p:txBody>
      </p:sp>
      <p:sp>
        <p:nvSpPr>
          <p:cNvPr id="5124" name="Text Box 5">
            <a:extLst>
              <a:ext uri="{FF2B5EF4-FFF2-40B4-BE49-F238E27FC236}">
                <a16:creationId xmlns:a16="http://schemas.microsoft.com/office/drawing/2014/main" id="{31A5CA29-29E8-4F4C-A808-4FB99A4459D7}"/>
              </a:ext>
            </a:extLst>
          </p:cNvPr>
          <p:cNvSpPr txBox="1">
            <a:spLocks noChangeArrowheads="1"/>
          </p:cNvSpPr>
          <p:nvPr/>
        </p:nvSpPr>
        <p:spPr bwMode="auto">
          <a:xfrm>
            <a:off x="457200" y="2590800"/>
            <a:ext cx="4876800" cy="157003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FontTx/>
              <a:buNone/>
            </a:pPr>
            <a:r>
              <a:rPr lang="en-US" altLang="en-US">
                <a:latin typeface="Times New Roman" panose="02020603050405020304" pitchFamily="18" charset="0"/>
                <a:cs typeface="Times New Roman" panose="02020603050405020304" pitchFamily="18" charset="0"/>
                <a:sym typeface="Wingdings" panose="05000000000000000000" pitchFamily="2" charset="2"/>
              </a:rPr>
              <a:t>Em hãy trình bày các bước cần tiến hành trong kỹ thuật chuyển gen?</a:t>
            </a:r>
          </a:p>
        </p:txBody>
      </p:sp>
      <p:pic>
        <p:nvPicPr>
          <p:cNvPr id="5125" name="Picture 11" descr="C:\Users\NoName\Downloads\So do chuyen gen bang plasmit.jpg">
            <a:extLst>
              <a:ext uri="{FF2B5EF4-FFF2-40B4-BE49-F238E27FC236}">
                <a16:creationId xmlns:a16="http://schemas.microsoft.com/office/drawing/2014/main" id="{0E0F50A4-6E48-41A8-B1CF-4120374E62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295400"/>
            <a:ext cx="3124200" cy="472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AutoShape 13" descr="http://www.3redravens.net/ibbio/20-19-TiPlasmidVector-L.gif">
            <a:extLst>
              <a:ext uri="{FF2B5EF4-FFF2-40B4-BE49-F238E27FC236}">
                <a16:creationId xmlns:a16="http://schemas.microsoft.com/office/drawing/2014/main" id="{57497849-FF60-403B-95FD-F3515E047F40}"/>
              </a:ext>
            </a:extLst>
          </p:cNvPr>
          <p:cNvSpPr>
            <a:spLocks noChangeAspect="1" noChangeArrowheads="1"/>
          </p:cNvSpPr>
          <p:nvPr/>
        </p:nvSpPr>
        <p:spPr bwMode="auto">
          <a:xfrm>
            <a:off x="173038"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en-US" sz="1800">
              <a:latin typeface="Verdana" panose="020B0604030504040204" pitchFamily="34" charset="0"/>
            </a:endParaRPr>
          </a:p>
        </p:txBody>
      </p:sp>
      <p:sp>
        <p:nvSpPr>
          <p:cNvPr id="5127" name="AutoShape 15" descr="http://www.3redravens.net/ibbio/20-19-TiPlasmidVector-L.gif">
            <a:extLst>
              <a:ext uri="{FF2B5EF4-FFF2-40B4-BE49-F238E27FC236}">
                <a16:creationId xmlns:a16="http://schemas.microsoft.com/office/drawing/2014/main" id="{39B11E6D-3F79-4322-832A-D07F5CC87773}"/>
              </a:ext>
            </a:extLst>
          </p:cNvPr>
          <p:cNvSpPr>
            <a:spLocks noChangeAspect="1" noChangeArrowheads="1"/>
          </p:cNvSpPr>
          <p:nvPr/>
        </p:nvSpPr>
        <p:spPr bwMode="auto">
          <a:xfrm>
            <a:off x="80963"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en-US" sz="1800">
              <a:latin typeface="Verdana" panose="020B0604030504040204" pitchFamily="34" charset="0"/>
            </a:endParaRPr>
          </a:p>
        </p:txBody>
      </p:sp>
      <p:sp>
        <p:nvSpPr>
          <p:cNvPr id="5128" name="Slide Number Placeholder 11">
            <a:extLst>
              <a:ext uri="{FF2B5EF4-FFF2-40B4-BE49-F238E27FC236}">
                <a16:creationId xmlns:a16="http://schemas.microsoft.com/office/drawing/2014/main" id="{107AC511-9D1E-4FF5-92C2-214FD7B58DC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en-US" sz="1400">
              <a:latin typeface="Verdana" panose="020B0604030504040204" pitchFamily="34"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60BF56-451A-413F-91CA-9388E6E19679}"/>
              </a:ext>
            </a:extLst>
          </p:cNvPr>
          <p:cNvSpPr>
            <a:spLocks noGrp="1" noChangeArrowheads="1"/>
          </p:cNvSpPr>
          <p:nvPr>
            <p:ph idx="1"/>
          </p:nvPr>
        </p:nvSpPr>
        <p:spPr>
          <a:xfrm>
            <a:off x="457200" y="5943600"/>
            <a:ext cx="8229600" cy="838200"/>
          </a:xfrm>
        </p:spPr>
        <p:txBody>
          <a:bodyPr/>
          <a:lstStyle/>
          <a:p>
            <a:pPr>
              <a:buFontTx/>
              <a:buNone/>
            </a:pPr>
            <a:r>
              <a:rPr lang="en-US" altLang="en-US" sz="2800"/>
              <a:t>Mù màu: Đột biến gen lặn trên NST giới tính X</a:t>
            </a:r>
          </a:p>
        </p:txBody>
      </p:sp>
      <p:pic>
        <p:nvPicPr>
          <p:cNvPr id="5" name="Picture 4" descr="2891_color-blindness.jpg">
            <a:extLst>
              <a:ext uri="{FF2B5EF4-FFF2-40B4-BE49-F238E27FC236}">
                <a16:creationId xmlns:a16="http://schemas.microsoft.com/office/drawing/2014/main" id="{A9BCE19E-487C-4A20-A7E0-2DBC1BB205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8"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Thế nào là&#10;hội chứng bệnh&#10;NST?&#10; ">
            <a:extLst>
              <a:ext uri="{FF2B5EF4-FFF2-40B4-BE49-F238E27FC236}">
                <a16:creationId xmlns:a16="http://schemas.microsoft.com/office/drawing/2014/main" id="{A1352267-54C3-4053-8D05-50939E47D1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7050" y="0"/>
            <a:ext cx="607695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8" descr="Có túm lông ở vành tai&#10;Tật dính ngón tay, chân&#10;ĐỘT BiẾN GEN LẶN NẰM TRÊN NST GiỚI TÍNH Y&#10; ">
            <a:extLst>
              <a:ext uri="{FF2B5EF4-FFF2-40B4-BE49-F238E27FC236}">
                <a16:creationId xmlns:a16="http://schemas.microsoft.com/office/drawing/2014/main" id="{E7B0C6F0-6EDA-4562-B0C7-4324551AE8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24200"/>
            <a:ext cx="3405188" cy="38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2" descr="ANd9GcSixwDNIMk4ZQES-iDDw8YibTCAygzy70pu5-n6v8S3qqxRts2IjA">
            <a:extLst>
              <a:ext uri="{FF2B5EF4-FFF2-40B4-BE49-F238E27FC236}">
                <a16:creationId xmlns:a16="http://schemas.microsoft.com/office/drawing/2014/main" id="{C9007C0F-4315-46D5-8BB5-F0430921EC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350" y="352425"/>
            <a:ext cx="252888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l_fi" descr="ChumLongvanhTai">
            <a:extLst>
              <a:ext uri="{FF2B5EF4-FFF2-40B4-BE49-F238E27FC236}">
                <a16:creationId xmlns:a16="http://schemas.microsoft.com/office/drawing/2014/main" id="{A2969A00-2120-410A-9FE5-B823DBA803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2075" y="4152900"/>
            <a:ext cx="260667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descr="Hơn 21 triệu đồng đến với cậu bé 7 tuổi mắc bệnh máu khó đông">
            <a:extLst>
              <a:ext uri="{FF2B5EF4-FFF2-40B4-BE49-F238E27FC236}">
                <a16:creationId xmlns:a16="http://schemas.microsoft.com/office/drawing/2014/main" id="{C7ADD636-DD84-4D53-B862-DC4A5F703679}"/>
              </a:ext>
            </a:extLst>
          </p:cNvPr>
          <p:cNvPicPr>
            <a:picLocks noChangeAspect="1" noChangeArrowheads="1"/>
          </p:cNvPicPr>
          <p:nvPr/>
        </p:nvPicPr>
        <p:blipFill>
          <a:blip r:embed="rId6">
            <a:lum contrast="18000"/>
            <a:extLst>
              <a:ext uri="{28A0092B-C50C-407E-A947-70E740481C1C}">
                <a14:useLocalDpi xmlns:a14="http://schemas.microsoft.com/office/drawing/2010/main" val="0"/>
              </a:ext>
            </a:extLst>
          </a:blip>
          <a:srcRect/>
          <a:stretch>
            <a:fillRect/>
          </a:stretch>
        </p:blipFill>
        <p:spPr bwMode="auto">
          <a:xfrm>
            <a:off x="3048000" y="3581400"/>
            <a:ext cx="17399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391" name="Straight Connector 6">
            <a:extLst>
              <a:ext uri="{FF2B5EF4-FFF2-40B4-BE49-F238E27FC236}">
                <a16:creationId xmlns:a16="http://schemas.microsoft.com/office/drawing/2014/main" id="{A18D9972-7422-41B3-B61D-EEEC18D74D5F}"/>
              </a:ext>
            </a:extLst>
          </p:cNvPr>
          <p:cNvCxnSpPr>
            <a:cxnSpLocks noChangeShapeType="1"/>
          </p:cNvCxnSpPr>
          <p:nvPr/>
        </p:nvCxnSpPr>
        <p:spPr bwMode="auto">
          <a:xfrm>
            <a:off x="76200" y="2743200"/>
            <a:ext cx="5257800" cy="762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6392" name="Straight Connector 8">
            <a:extLst>
              <a:ext uri="{FF2B5EF4-FFF2-40B4-BE49-F238E27FC236}">
                <a16:creationId xmlns:a16="http://schemas.microsoft.com/office/drawing/2014/main" id="{37FC0706-8E9A-41B4-844A-DDB3D9A32792}"/>
              </a:ext>
            </a:extLst>
          </p:cNvPr>
          <p:cNvCxnSpPr>
            <a:cxnSpLocks noChangeShapeType="1"/>
          </p:cNvCxnSpPr>
          <p:nvPr/>
        </p:nvCxnSpPr>
        <p:spPr bwMode="auto">
          <a:xfrm>
            <a:off x="5334000" y="2843213"/>
            <a:ext cx="76200" cy="38766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after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par>
                          <p:cTn id="8" fill="hold" nodeType="afterGroup">
                            <p:stCondLst>
                              <p:cond delay="2500"/>
                            </p:stCondLst>
                            <p:childTnLst>
                              <p:par>
                                <p:cTn id="9" presetID="20" presetClass="entr" presetSubtype="0" fill="hold" nodeType="afterEffect">
                                  <p:stCondLst>
                                    <p:cond delay="2000"/>
                                  </p:stCondLst>
                                  <p:childTnLst>
                                    <p:set>
                                      <p:cBhvr>
                                        <p:cTn id="10" dur="1" fill="hold">
                                          <p:stCondLst>
                                            <p:cond delay="0"/>
                                          </p:stCondLst>
                                        </p:cTn>
                                        <p:tgtEl>
                                          <p:spTgt spid="5"/>
                                        </p:tgtEl>
                                        <p:attrNameLst>
                                          <p:attrName>style.visibility</p:attrName>
                                        </p:attrNameLst>
                                      </p:cBhvr>
                                      <p:to>
                                        <p:strVal val="visible"/>
                                      </p:to>
                                    </p:set>
                                    <p:animEffect transition="in" filter="wedge">
                                      <p:cBhvr>
                                        <p:cTn id="11" dur="2000"/>
                                        <p:tgtEl>
                                          <p:spTgt spid="5"/>
                                        </p:tgtEl>
                                      </p:cBhvr>
                                    </p:animEffect>
                                  </p:childTnLst>
                                </p:cTn>
                              </p:par>
                            </p:childTnLst>
                          </p:cTn>
                        </p:par>
                        <p:par>
                          <p:cTn id="12" fill="hold" nodeType="afterGroup">
                            <p:stCondLst>
                              <p:cond delay="6500"/>
                            </p:stCondLst>
                            <p:childTnLst>
                              <p:par>
                                <p:cTn id="13" presetID="6" presetClass="entr" presetSubtype="16" fill="hold" nodeType="afterEffect">
                                  <p:stCondLst>
                                    <p:cond delay="200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6">
            <a:extLst>
              <a:ext uri="{FF2B5EF4-FFF2-40B4-BE49-F238E27FC236}">
                <a16:creationId xmlns:a16="http://schemas.microsoft.com/office/drawing/2014/main" id="{86B12801-67C8-490D-B682-CA8D862FF4C5}"/>
              </a:ext>
            </a:extLst>
          </p:cNvPr>
          <p:cNvSpPr txBox="1">
            <a:spLocks noChangeArrowheads="1"/>
          </p:cNvSpPr>
          <p:nvPr/>
        </p:nvSpPr>
        <p:spPr bwMode="auto">
          <a:xfrm>
            <a:off x="163513" y="523875"/>
            <a:ext cx="22701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latin typeface="Times New Roman" panose="02020603050405020304" pitchFamily="18" charset="0"/>
              </a:rPr>
              <a:t>1. Khái niệm:</a:t>
            </a:r>
          </a:p>
        </p:txBody>
      </p:sp>
      <p:sp>
        <p:nvSpPr>
          <p:cNvPr id="17411" name="Text Box 8">
            <a:extLst>
              <a:ext uri="{FF2B5EF4-FFF2-40B4-BE49-F238E27FC236}">
                <a16:creationId xmlns:a16="http://schemas.microsoft.com/office/drawing/2014/main" id="{20A57B3F-BDC9-4905-8D82-EB0680750291}"/>
              </a:ext>
            </a:extLst>
          </p:cNvPr>
          <p:cNvSpPr txBox="1">
            <a:spLocks noChangeArrowheads="1"/>
          </p:cNvSpPr>
          <p:nvPr/>
        </p:nvSpPr>
        <p:spPr bwMode="auto">
          <a:xfrm>
            <a:off x="254000" y="1955800"/>
            <a:ext cx="55737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latin typeface="Times New Roman" panose="02020603050405020304" pitchFamily="18" charset="0"/>
              </a:rPr>
              <a:t>2. Nguyên nhân và cơ chế gây bệnh</a:t>
            </a:r>
          </a:p>
        </p:txBody>
      </p:sp>
      <p:sp>
        <p:nvSpPr>
          <p:cNvPr id="6153" name="Text Box 9">
            <a:extLst>
              <a:ext uri="{FF2B5EF4-FFF2-40B4-BE49-F238E27FC236}">
                <a16:creationId xmlns:a16="http://schemas.microsoft.com/office/drawing/2014/main" id="{8FC5A6BC-6B27-4606-B238-0C971B2C8971}"/>
              </a:ext>
            </a:extLst>
          </p:cNvPr>
          <p:cNvSpPr txBox="1">
            <a:spLocks noChangeArrowheads="1"/>
          </p:cNvSpPr>
          <p:nvPr/>
        </p:nvSpPr>
        <p:spPr bwMode="auto">
          <a:xfrm>
            <a:off x="879475" y="2474913"/>
            <a:ext cx="7696200" cy="5222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solidFill>
                  <a:srgbClr val="0000FF"/>
                </a:solidFill>
                <a:latin typeface="Times New Roman" panose="02020603050405020304" pitchFamily="18" charset="0"/>
              </a:rPr>
              <a:t>* Nguyên nhân: Do đột biến gen.</a:t>
            </a:r>
          </a:p>
        </p:txBody>
      </p:sp>
      <p:sp>
        <p:nvSpPr>
          <p:cNvPr id="6154" name="Line 10">
            <a:extLst>
              <a:ext uri="{FF2B5EF4-FFF2-40B4-BE49-F238E27FC236}">
                <a16:creationId xmlns:a16="http://schemas.microsoft.com/office/drawing/2014/main" id="{45C17380-97E9-471D-A8F2-D4957B886BDE}"/>
              </a:ext>
            </a:extLst>
          </p:cNvPr>
          <p:cNvSpPr>
            <a:spLocks noChangeShapeType="1"/>
          </p:cNvSpPr>
          <p:nvPr/>
        </p:nvSpPr>
        <p:spPr bwMode="auto">
          <a:xfrm flipH="1">
            <a:off x="2590800" y="3962400"/>
            <a:ext cx="1905000" cy="381000"/>
          </a:xfrm>
          <a:prstGeom prst="line">
            <a:avLst/>
          </a:prstGeom>
          <a:noFill/>
          <a:ln w="50800">
            <a:solidFill>
              <a:srgbClr val="9933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55" name="Text Box 11">
            <a:extLst>
              <a:ext uri="{FF2B5EF4-FFF2-40B4-BE49-F238E27FC236}">
                <a16:creationId xmlns:a16="http://schemas.microsoft.com/office/drawing/2014/main" id="{3D94F506-D202-402E-9A4F-AA3D97716323}"/>
              </a:ext>
            </a:extLst>
          </p:cNvPr>
          <p:cNvSpPr txBox="1">
            <a:spLocks noChangeArrowheads="1"/>
          </p:cNvSpPr>
          <p:nvPr/>
        </p:nvSpPr>
        <p:spPr bwMode="auto">
          <a:xfrm>
            <a:off x="0" y="4471988"/>
            <a:ext cx="3657600" cy="70802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FFFF00"/>
                </a:solidFill>
                <a:latin typeface="Times New Roman" panose="02020603050405020304" pitchFamily="18" charset="0"/>
              </a:rPr>
              <a:t>Không tổng hợp, hoặc tăng, hoặc giảm số lượng Prôtêin</a:t>
            </a:r>
          </a:p>
        </p:txBody>
      </p:sp>
      <p:sp>
        <p:nvSpPr>
          <p:cNvPr id="6156" name="Line 12">
            <a:extLst>
              <a:ext uri="{FF2B5EF4-FFF2-40B4-BE49-F238E27FC236}">
                <a16:creationId xmlns:a16="http://schemas.microsoft.com/office/drawing/2014/main" id="{8163C3D6-8F90-41D4-BD6C-BE75D4055B5F}"/>
              </a:ext>
            </a:extLst>
          </p:cNvPr>
          <p:cNvSpPr>
            <a:spLocks noChangeShapeType="1"/>
          </p:cNvSpPr>
          <p:nvPr/>
        </p:nvSpPr>
        <p:spPr bwMode="auto">
          <a:xfrm>
            <a:off x="4457700" y="3940175"/>
            <a:ext cx="1752600" cy="457200"/>
          </a:xfrm>
          <a:prstGeom prst="line">
            <a:avLst/>
          </a:prstGeom>
          <a:noFill/>
          <a:ln w="50800">
            <a:solidFill>
              <a:srgbClr val="9933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57" name="Rectangle 13">
            <a:extLst>
              <a:ext uri="{FF2B5EF4-FFF2-40B4-BE49-F238E27FC236}">
                <a16:creationId xmlns:a16="http://schemas.microsoft.com/office/drawing/2014/main" id="{55D0765C-92AF-4951-BB6D-C3FF3D13FC9D}"/>
              </a:ext>
            </a:extLst>
          </p:cNvPr>
          <p:cNvSpPr>
            <a:spLocks noChangeArrowheads="1"/>
          </p:cNvSpPr>
          <p:nvPr/>
        </p:nvSpPr>
        <p:spPr bwMode="auto">
          <a:xfrm>
            <a:off x="5257800" y="4419600"/>
            <a:ext cx="3429000" cy="70802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2000">
                <a:solidFill>
                  <a:srgbClr val="FFFF00"/>
                </a:solidFill>
                <a:latin typeface="Times New Roman" panose="02020603050405020304" pitchFamily="18" charset="0"/>
              </a:rPr>
              <a:t>Tổng hợp prôtêin có chức năng bị thay đổi</a:t>
            </a:r>
          </a:p>
        </p:txBody>
      </p:sp>
      <p:sp>
        <p:nvSpPr>
          <p:cNvPr id="6158" name="AutoShape 14">
            <a:extLst>
              <a:ext uri="{FF2B5EF4-FFF2-40B4-BE49-F238E27FC236}">
                <a16:creationId xmlns:a16="http://schemas.microsoft.com/office/drawing/2014/main" id="{E39BEA3D-2CC1-4B15-A53A-25B39C375881}"/>
              </a:ext>
            </a:extLst>
          </p:cNvPr>
          <p:cNvSpPr>
            <a:spLocks/>
          </p:cNvSpPr>
          <p:nvPr/>
        </p:nvSpPr>
        <p:spPr bwMode="auto">
          <a:xfrm rot="5400000">
            <a:off x="4063206" y="2809082"/>
            <a:ext cx="385763" cy="5105400"/>
          </a:xfrm>
          <a:prstGeom prst="rightBrace">
            <a:avLst>
              <a:gd name="adj1" fmla="val 110288"/>
              <a:gd name="adj2" fmla="val 50000"/>
            </a:avLst>
          </a:prstGeom>
          <a:noFill/>
          <a:ln w="254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6159" name="Text Box 15">
            <a:extLst>
              <a:ext uri="{FF2B5EF4-FFF2-40B4-BE49-F238E27FC236}">
                <a16:creationId xmlns:a16="http://schemas.microsoft.com/office/drawing/2014/main" id="{FFE0913E-CFC1-4A54-9542-D653D8DE5FBB}"/>
              </a:ext>
            </a:extLst>
          </p:cNvPr>
          <p:cNvSpPr txBox="1">
            <a:spLocks noChangeArrowheads="1"/>
          </p:cNvSpPr>
          <p:nvPr/>
        </p:nvSpPr>
        <p:spPr bwMode="auto">
          <a:xfrm>
            <a:off x="2433638" y="5380038"/>
            <a:ext cx="3752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solidFill>
                  <a:srgbClr val="FF0000"/>
                </a:solidFill>
                <a:latin typeface="Times New Roman" panose="02020603050405020304" pitchFamily="18" charset="0"/>
              </a:rPr>
              <a:t>Rối loạn sự chuyển hóa</a:t>
            </a:r>
          </a:p>
        </p:txBody>
      </p:sp>
      <p:sp>
        <p:nvSpPr>
          <p:cNvPr id="6160" name="Text Box 16">
            <a:extLst>
              <a:ext uri="{FF2B5EF4-FFF2-40B4-BE49-F238E27FC236}">
                <a16:creationId xmlns:a16="http://schemas.microsoft.com/office/drawing/2014/main" id="{5F7DECCB-6CBE-4781-A1A5-9F5970438E5A}"/>
              </a:ext>
            </a:extLst>
          </p:cNvPr>
          <p:cNvSpPr txBox="1">
            <a:spLocks noChangeArrowheads="1"/>
          </p:cNvSpPr>
          <p:nvPr/>
        </p:nvSpPr>
        <p:spPr bwMode="auto">
          <a:xfrm>
            <a:off x="3657600" y="6278563"/>
            <a:ext cx="119856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latin typeface="Times New Roman" panose="02020603050405020304" pitchFamily="18" charset="0"/>
              </a:rPr>
              <a:t>Bệnh</a:t>
            </a:r>
          </a:p>
        </p:txBody>
      </p:sp>
      <p:sp>
        <p:nvSpPr>
          <p:cNvPr id="6161" name="AutoShape 17">
            <a:extLst>
              <a:ext uri="{FF2B5EF4-FFF2-40B4-BE49-F238E27FC236}">
                <a16:creationId xmlns:a16="http://schemas.microsoft.com/office/drawing/2014/main" id="{499DF90C-CD8C-4DC9-B53C-CE2825DF9FE5}"/>
              </a:ext>
            </a:extLst>
          </p:cNvPr>
          <p:cNvSpPr>
            <a:spLocks noChangeArrowheads="1"/>
          </p:cNvSpPr>
          <p:nvPr/>
        </p:nvSpPr>
        <p:spPr bwMode="auto">
          <a:xfrm>
            <a:off x="3810000" y="5943600"/>
            <a:ext cx="685800" cy="373063"/>
          </a:xfrm>
          <a:prstGeom prst="downArrow">
            <a:avLst>
              <a:gd name="adj1" fmla="val 50000"/>
              <a:gd name="adj2" fmla="val 25000"/>
            </a:avLst>
          </a:prstGeom>
          <a:solidFill>
            <a:srgbClr val="FF0000"/>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18" name="Rectangle 17">
            <a:extLst>
              <a:ext uri="{FF2B5EF4-FFF2-40B4-BE49-F238E27FC236}">
                <a16:creationId xmlns:a16="http://schemas.microsoft.com/office/drawing/2014/main" id="{253CBE59-3BCF-40E5-9E2E-42ACC7EE054A}"/>
              </a:ext>
            </a:extLst>
          </p:cNvPr>
          <p:cNvSpPr/>
          <p:nvPr/>
        </p:nvSpPr>
        <p:spPr>
          <a:xfrm>
            <a:off x="216365" y="23247"/>
            <a:ext cx="4717120" cy="461665"/>
          </a:xfrm>
          <a:prstGeom prst="rect">
            <a:avLst/>
          </a:prstGeom>
        </p:spPr>
        <p:txBody>
          <a:bodyPr>
            <a:spAutoFit/>
          </a:bodyPr>
          <a:lstStyle/>
          <a:p>
            <a:pPr eaLnBrk="1" hangingPunct="1">
              <a:defRPr/>
            </a:pPr>
            <a:r>
              <a:rPr lang="it-IT" sz="2400" kern="10" dirty="0">
                <a:ln w="9525">
                  <a:solidFill>
                    <a:srgbClr val="2F2FFF"/>
                  </a:solidFill>
                  <a:round/>
                  <a:headEnd/>
                  <a:tailEnd/>
                </a:ln>
                <a:solidFill>
                  <a:srgbClr val="FF00FF"/>
                </a:solidFill>
                <a:effectLst>
                  <a:outerShdw dist="45791" dir="2021404" algn="ctr" rotWithShape="0">
                    <a:srgbClr val="B2B2B2">
                      <a:alpha val="79999"/>
                    </a:srgbClr>
                  </a:outerShdw>
                </a:effectLst>
                <a:latin typeface="Times New Roman"/>
                <a:cs typeface="Times New Roman"/>
              </a:rPr>
              <a:t>I. BỆNH DI TRUYỀN PHÂN TỬ</a:t>
            </a:r>
            <a:endParaRPr lang="en-US" sz="2400" dirty="0"/>
          </a:p>
        </p:txBody>
      </p:sp>
      <p:sp>
        <p:nvSpPr>
          <p:cNvPr id="17" name="Text Box 9">
            <a:extLst>
              <a:ext uri="{FF2B5EF4-FFF2-40B4-BE49-F238E27FC236}">
                <a16:creationId xmlns:a16="http://schemas.microsoft.com/office/drawing/2014/main" id="{B9F8D86A-94BD-4B0D-8C63-0B59F95DB7C2}"/>
              </a:ext>
            </a:extLst>
          </p:cNvPr>
          <p:cNvSpPr txBox="1">
            <a:spLocks noChangeArrowheads="1"/>
          </p:cNvSpPr>
          <p:nvPr/>
        </p:nvSpPr>
        <p:spPr bwMode="auto">
          <a:xfrm>
            <a:off x="893763" y="3427413"/>
            <a:ext cx="7696200" cy="523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solidFill>
                  <a:srgbClr val="0000FF"/>
                </a:solidFill>
                <a:latin typeface="Times New Roman" panose="02020603050405020304" pitchFamily="18" charset="0"/>
              </a:rPr>
              <a:t>* Cơ chế: Gen (alen đột biến)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53"/>
                                        </p:tgtEl>
                                        <p:attrNameLst>
                                          <p:attrName>style.visibility</p:attrName>
                                        </p:attrNameLst>
                                      </p:cBhvr>
                                      <p:to>
                                        <p:strVal val="visible"/>
                                      </p:to>
                                    </p:set>
                                    <p:anim calcmode="lin" valueType="num">
                                      <p:cBhvr additive="base">
                                        <p:cTn id="7" dur="500" fill="hold"/>
                                        <p:tgtEl>
                                          <p:spTgt spid="6153"/>
                                        </p:tgtEl>
                                        <p:attrNameLst>
                                          <p:attrName>ppt_x</p:attrName>
                                        </p:attrNameLst>
                                      </p:cBhvr>
                                      <p:tavLst>
                                        <p:tav tm="0">
                                          <p:val>
                                            <p:strVal val="#ppt_x"/>
                                          </p:val>
                                        </p:tav>
                                        <p:tav tm="100000">
                                          <p:val>
                                            <p:strVal val="#ppt_x"/>
                                          </p:val>
                                        </p:tav>
                                      </p:tavLst>
                                    </p:anim>
                                    <p:anim calcmode="lin" valueType="num">
                                      <p:cBhvr additive="base">
                                        <p:cTn id="8" dur="500" fill="hold"/>
                                        <p:tgtEl>
                                          <p:spTgt spid="615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154"/>
                                        </p:tgtEl>
                                        <p:attrNameLst>
                                          <p:attrName>style.visibility</p:attrName>
                                        </p:attrNameLst>
                                      </p:cBhvr>
                                      <p:to>
                                        <p:strVal val="visible"/>
                                      </p:to>
                                    </p:set>
                                    <p:anim calcmode="lin" valueType="num">
                                      <p:cBhvr additive="base">
                                        <p:cTn id="19" dur="500" fill="hold"/>
                                        <p:tgtEl>
                                          <p:spTgt spid="6154"/>
                                        </p:tgtEl>
                                        <p:attrNameLst>
                                          <p:attrName>ppt_x</p:attrName>
                                        </p:attrNameLst>
                                      </p:cBhvr>
                                      <p:tavLst>
                                        <p:tav tm="0">
                                          <p:val>
                                            <p:strVal val="#ppt_x"/>
                                          </p:val>
                                        </p:tav>
                                        <p:tav tm="100000">
                                          <p:val>
                                            <p:strVal val="#ppt_x"/>
                                          </p:val>
                                        </p:tav>
                                      </p:tavLst>
                                    </p:anim>
                                    <p:anim calcmode="lin" valueType="num">
                                      <p:cBhvr additive="base">
                                        <p:cTn id="20" dur="500" fill="hold"/>
                                        <p:tgtEl>
                                          <p:spTgt spid="615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156"/>
                                        </p:tgtEl>
                                        <p:attrNameLst>
                                          <p:attrName>style.visibility</p:attrName>
                                        </p:attrNameLst>
                                      </p:cBhvr>
                                      <p:to>
                                        <p:strVal val="visible"/>
                                      </p:to>
                                    </p:set>
                                    <p:anim calcmode="lin" valueType="num">
                                      <p:cBhvr additive="base">
                                        <p:cTn id="23" dur="500" fill="hold"/>
                                        <p:tgtEl>
                                          <p:spTgt spid="6156"/>
                                        </p:tgtEl>
                                        <p:attrNameLst>
                                          <p:attrName>ppt_x</p:attrName>
                                        </p:attrNameLst>
                                      </p:cBhvr>
                                      <p:tavLst>
                                        <p:tav tm="0">
                                          <p:val>
                                            <p:strVal val="#ppt_x"/>
                                          </p:val>
                                        </p:tav>
                                        <p:tav tm="100000">
                                          <p:val>
                                            <p:strVal val="#ppt_x"/>
                                          </p:val>
                                        </p:tav>
                                      </p:tavLst>
                                    </p:anim>
                                    <p:anim calcmode="lin" valueType="num">
                                      <p:cBhvr additive="base">
                                        <p:cTn id="24" dur="500" fill="hold"/>
                                        <p:tgtEl>
                                          <p:spTgt spid="615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157"/>
                                        </p:tgtEl>
                                        <p:attrNameLst>
                                          <p:attrName>style.visibility</p:attrName>
                                        </p:attrNameLst>
                                      </p:cBhvr>
                                      <p:to>
                                        <p:strVal val="visible"/>
                                      </p:to>
                                    </p:set>
                                    <p:anim calcmode="lin" valueType="num">
                                      <p:cBhvr additive="base">
                                        <p:cTn id="27" dur="500" fill="hold"/>
                                        <p:tgtEl>
                                          <p:spTgt spid="6157"/>
                                        </p:tgtEl>
                                        <p:attrNameLst>
                                          <p:attrName>ppt_x</p:attrName>
                                        </p:attrNameLst>
                                      </p:cBhvr>
                                      <p:tavLst>
                                        <p:tav tm="0">
                                          <p:val>
                                            <p:strVal val="#ppt_x"/>
                                          </p:val>
                                        </p:tav>
                                        <p:tav tm="100000">
                                          <p:val>
                                            <p:strVal val="#ppt_x"/>
                                          </p:val>
                                        </p:tav>
                                      </p:tavLst>
                                    </p:anim>
                                    <p:anim calcmode="lin" valueType="num">
                                      <p:cBhvr additive="base">
                                        <p:cTn id="28" dur="500" fill="hold"/>
                                        <p:tgtEl>
                                          <p:spTgt spid="615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155"/>
                                        </p:tgtEl>
                                        <p:attrNameLst>
                                          <p:attrName>style.visibility</p:attrName>
                                        </p:attrNameLst>
                                      </p:cBhvr>
                                      <p:to>
                                        <p:strVal val="visible"/>
                                      </p:to>
                                    </p:set>
                                    <p:anim calcmode="lin" valueType="num">
                                      <p:cBhvr additive="base">
                                        <p:cTn id="31" dur="500" fill="hold"/>
                                        <p:tgtEl>
                                          <p:spTgt spid="6155"/>
                                        </p:tgtEl>
                                        <p:attrNameLst>
                                          <p:attrName>ppt_x</p:attrName>
                                        </p:attrNameLst>
                                      </p:cBhvr>
                                      <p:tavLst>
                                        <p:tav tm="0">
                                          <p:val>
                                            <p:strVal val="#ppt_x"/>
                                          </p:val>
                                        </p:tav>
                                        <p:tav tm="100000">
                                          <p:val>
                                            <p:strVal val="#ppt_x"/>
                                          </p:val>
                                        </p:tav>
                                      </p:tavLst>
                                    </p:anim>
                                    <p:anim calcmode="lin" valueType="num">
                                      <p:cBhvr additive="base">
                                        <p:cTn id="32" dur="500" fill="hold"/>
                                        <p:tgtEl>
                                          <p:spTgt spid="6155"/>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158"/>
                                        </p:tgtEl>
                                        <p:attrNameLst>
                                          <p:attrName>style.visibility</p:attrName>
                                        </p:attrNameLst>
                                      </p:cBhvr>
                                      <p:to>
                                        <p:strVal val="visible"/>
                                      </p:to>
                                    </p:set>
                                    <p:anim calcmode="lin" valueType="num">
                                      <p:cBhvr additive="base">
                                        <p:cTn id="37" dur="500" fill="hold"/>
                                        <p:tgtEl>
                                          <p:spTgt spid="6158"/>
                                        </p:tgtEl>
                                        <p:attrNameLst>
                                          <p:attrName>ppt_x</p:attrName>
                                        </p:attrNameLst>
                                      </p:cBhvr>
                                      <p:tavLst>
                                        <p:tav tm="0">
                                          <p:val>
                                            <p:strVal val="#ppt_x"/>
                                          </p:val>
                                        </p:tav>
                                        <p:tav tm="100000">
                                          <p:val>
                                            <p:strVal val="#ppt_x"/>
                                          </p:val>
                                        </p:tav>
                                      </p:tavLst>
                                    </p:anim>
                                    <p:anim calcmode="lin" valueType="num">
                                      <p:cBhvr additive="base">
                                        <p:cTn id="38" dur="500" fill="hold"/>
                                        <p:tgtEl>
                                          <p:spTgt spid="615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6159"/>
                                        </p:tgtEl>
                                        <p:attrNameLst>
                                          <p:attrName>style.visibility</p:attrName>
                                        </p:attrNameLst>
                                      </p:cBhvr>
                                      <p:to>
                                        <p:strVal val="visible"/>
                                      </p:to>
                                    </p:set>
                                    <p:anim calcmode="lin" valueType="num">
                                      <p:cBhvr additive="base">
                                        <p:cTn id="41" dur="500" fill="hold"/>
                                        <p:tgtEl>
                                          <p:spTgt spid="6159"/>
                                        </p:tgtEl>
                                        <p:attrNameLst>
                                          <p:attrName>ppt_x</p:attrName>
                                        </p:attrNameLst>
                                      </p:cBhvr>
                                      <p:tavLst>
                                        <p:tav tm="0">
                                          <p:val>
                                            <p:strVal val="#ppt_x"/>
                                          </p:val>
                                        </p:tav>
                                        <p:tav tm="100000">
                                          <p:val>
                                            <p:strVal val="#ppt_x"/>
                                          </p:val>
                                        </p:tav>
                                      </p:tavLst>
                                    </p:anim>
                                    <p:anim calcmode="lin" valueType="num">
                                      <p:cBhvr additive="base">
                                        <p:cTn id="42" dur="500" fill="hold"/>
                                        <p:tgtEl>
                                          <p:spTgt spid="6159"/>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6161"/>
                                        </p:tgtEl>
                                        <p:attrNameLst>
                                          <p:attrName>style.visibility</p:attrName>
                                        </p:attrNameLst>
                                      </p:cBhvr>
                                      <p:to>
                                        <p:strVal val="visible"/>
                                      </p:to>
                                    </p:set>
                                    <p:anim calcmode="lin" valueType="num">
                                      <p:cBhvr additive="base">
                                        <p:cTn id="47" dur="500" fill="hold"/>
                                        <p:tgtEl>
                                          <p:spTgt spid="6161"/>
                                        </p:tgtEl>
                                        <p:attrNameLst>
                                          <p:attrName>ppt_x</p:attrName>
                                        </p:attrNameLst>
                                      </p:cBhvr>
                                      <p:tavLst>
                                        <p:tav tm="0">
                                          <p:val>
                                            <p:strVal val="#ppt_x"/>
                                          </p:val>
                                        </p:tav>
                                        <p:tav tm="100000">
                                          <p:val>
                                            <p:strVal val="#ppt_x"/>
                                          </p:val>
                                        </p:tav>
                                      </p:tavLst>
                                    </p:anim>
                                    <p:anim calcmode="lin" valueType="num">
                                      <p:cBhvr additive="base">
                                        <p:cTn id="48" dur="500" fill="hold"/>
                                        <p:tgtEl>
                                          <p:spTgt spid="616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6160"/>
                                        </p:tgtEl>
                                        <p:attrNameLst>
                                          <p:attrName>style.visibility</p:attrName>
                                        </p:attrNameLst>
                                      </p:cBhvr>
                                      <p:to>
                                        <p:strVal val="visible"/>
                                      </p:to>
                                    </p:set>
                                    <p:anim calcmode="lin" valueType="num">
                                      <p:cBhvr additive="base">
                                        <p:cTn id="51" dur="500" fill="hold"/>
                                        <p:tgtEl>
                                          <p:spTgt spid="6160"/>
                                        </p:tgtEl>
                                        <p:attrNameLst>
                                          <p:attrName>ppt_x</p:attrName>
                                        </p:attrNameLst>
                                      </p:cBhvr>
                                      <p:tavLst>
                                        <p:tav tm="0">
                                          <p:val>
                                            <p:strVal val="#ppt_x"/>
                                          </p:val>
                                        </p:tav>
                                        <p:tav tm="100000">
                                          <p:val>
                                            <p:strVal val="#ppt_x"/>
                                          </p:val>
                                        </p:tav>
                                      </p:tavLst>
                                    </p:anim>
                                    <p:anim calcmode="lin" valueType="num">
                                      <p:cBhvr additive="base">
                                        <p:cTn id="52" dur="500" fill="hold"/>
                                        <p:tgtEl>
                                          <p:spTgt spid="61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5" grpId="0" animBg="1"/>
      <p:bldP spid="6157" grpId="0" animBg="1"/>
      <p:bldP spid="6158" grpId="0" animBg="1"/>
      <p:bldP spid="6159" grpId="0"/>
      <p:bldP spid="6160" grpId="0"/>
      <p:bldP spid="6161"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E5D9342C-C3AE-4B51-8130-F963D0D1F6C5}"/>
              </a:ext>
            </a:extLst>
          </p:cNvPr>
          <p:cNvSpPr>
            <a:spLocks noGrp="1" noChangeArrowheads="1"/>
          </p:cNvSpPr>
          <p:nvPr>
            <p:ph type="title"/>
          </p:nvPr>
        </p:nvSpPr>
        <p:spPr>
          <a:xfrm>
            <a:off x="0" y="0"/>
            <a:ext cx="7381875" cy="611188"/>
          </a:xfrm>
        </p:spPr>
        <p:txBody>
          <a:bodyPr/>
          <a:lstStyle/>
          <a:p>
            <a:r>
              <a:rPr lang="en-US" altLang="en-US" sz="3600" b="1">
                <a:latin typeface="Times New Roman" panose="02020603050405020304" pitchFamily="18" charset="0"/>
              </a:rPr>
              <a:t>3. Một số bệnh di truyền phân tử</a:t>
            </a:r>
          </a:p>
        </p:txBody>
      </p:sp>
      <p:sp>
        <p:nvSpPr>
          <p:cNvPr id="66563" name="Rectangle 3">
            <a:extLst>
              <a:ext uri="{FF2B5EF4-FFF2-40B4-BE49-F238E27FC236}">
                <a16:creationId xmlns:a16="http://schemas.microsoft.com/office/drawing/2014/main" id="{D09AE3A3-86E1-4FCB-8644-F0515CC95B9C}"/>
              </a:ext>
            </a:extLst>
          </p:cNvPr>
          <p:cNvSpPr>
            <a:spLocks noGrp="1" noChangeArrowheads="1"/>
          </p:cNvSpPr>
          <p:nvPr>
            <p:ph type="body" idx="1"/>
          </p:nvPr>
        </p:nvSpPr>
        <p:spPr>
          <a:xfrm>
            <a:off x="434975" y="1050925"/>
            <a:ext cx="8229600" cy="5502275"/>
          </a:xfrm>
        </p:spPr>
        <p:txBody>
          <a:bodyPr/>
          <a:lstStyle/>
          <a:p>
            <a:pPr marL="0" indent="0">
              <a:lnSpc>
                <a:spcPct val="90000"/>
              </a:lnSpc>
              <a:buFontTx/>
              <a:buNone/>
              <a:defRPr/>
            </a:pPr>
            <a:r>
              <a:rPr lang="vi-VN" sz="2400" b="1" i="1" dirty="0"/>
              <a:t>a. ĐB gen trên NST thường</a:t>
            </a:r>
          </a:p>
          <a:p>
            <a:pPr marL="0" indent="0">
              <a:lnSpc>
                <a:spcPct val="90000"/>
              </a:lnSpc>
              <a:buFontTx/>
              <a:buNone/>
              <a:defRPr/>
            </a:pPr>
            <a:r>
              <a:rPr lang="vi-VN" sz="2400" dirty="0"/>
              <a:t>	+ </a:t>
            </a:r>
            <a:r>
              <a:rPr lang="pt-BR" sz="2400" dirty="0"/>
              <a:t>Đ</a:t>
            </a:r>
            <a:r>
              <a:rPr lang="vi-VN" sz="2400" dirty="0"/>
              <a:t>B</a:t>
            </a:r>
            <a:r>
              <a:rPr lang="pt-BR" sz="2400" dirty="0"/>
              <a:t> gen lặn</a:t>
            </a:r>
            <a:r>
              <a:rPr lang="vi-VN" sz="2400" dirty="0"/>
              <a:t>:</a:t>
            </a:r>
            <a:r>
              <a:rPr lang="vi-VN" sz="2400" b="1" dirty="0">
                <a:solidFill>
                  <a:srgbClr val="FF0000"/>
                </a:solidFill>
              </a:rPr>
              <a:t>- B</a:t>
            </a:r>
            <a:r>
              <a:rPr lang="pt-BR" sz="2400" b="1" dirty="0">
                <a:solidFill>
                  <a:srgbClr val="FF0000"/>
                </a:solidFill>
              </a:rPr>
              <a:t>ệnh pheninketo niệu</a:t>
            </a:r>
            <a:endParaRPr lang="vi-VN" sz="2400" b="1" dirty="0">
              <a:solidFill>
                <a:srgbClr val="FF0000"/>
              </a:solidFill>
            </a:endParaRPr>
          </a:p>
          <a:p>
            <a:pPr marL="0" indent="0">
              <a:lnSpc>
                <a:spcPct val="90000"/>
              </a:lnSpc>
              <a:buFontTx/>
              <a:buNone/>
              <a:defRPr/>
            </a:pPr>
            <a:r>
              <a:rPr lang="vi-VN" sz="2400" b="1" dirty="0">
                <a:solidFill>
                  <a:srgbClr val="FF0000"/>
                </a:solidFill>
              </a:rPr>
              <a:t> 			- Bạch tạng</a:t>
            </a:r>
          </a:p>
          <a:p>
            <a:pPr marL="0" indent="0">
              <a:lnSpc>
                <a:spcPct val="90000"/>
              </a:lnSpc>
              <a:buFontTx/>
              <a:buNone/>
              <a:defRPr/>
            </a:pPr>
            <a:r>
              <a:rPr lang="vi-VN" sz="2400" dirty="0"/>
              <a:t>	+ ĐB gen trội:</a:t>
            </a:r>
            <a:r>
              <a:rPr lang="vi-VN" sz="2400" b="1" dirty="0">
                <a:solidFill>
                  <a:srgbClr val="FF0000"/>
                </a:solidFill>
              </a:rPr>
              <a:t>- </a:t>
            </a:r>
            <a:r>
              <a:rPr lang="pt-BR" sz="2400" b="1" dirty="0">
                <a:solidFill>
                  <a:srgbClr val="FF0000"/>
                </a:solidFill>
              </a:rPr>
              <a:t>Bệnh hồng cầu lưỡi liềm</a:t>
            </a:r>
            <a:r>
              <a:rPr lang="pt-BR" sz="2400" b="1" dirty="0"/>
              <a:t>: </a:t>
            </a:r>
            <a:r>
              <a:rPr lang="pt-BR" sz="2400" dirty="0"/>
              <a:t>do đột </a:t>
            </a:r>
            <a:r>
              <a:rPr lang="vi-VN" sz="2400" dirty="0"/>
              <a:t>		</a:t>
            </a:r>
            <a:r>
              <a:rPr lang="en-US" sz="2400" dirty="0"/>
              <a:t>             </a:t>
            </a:r>
            <a:r>
              <a:rPr lang="pt-BR" sz="2400" dirty="0"/>
              <a:t>biến thay thế </a:t>
            </a:r>
            <a:r>
              <a:rPr lang="vi-VN" sz="2400" dirty="0"/>
              <a:t>1</a:t>
            </a:r>
            <a:r>
              <a:rPr lang="pt-BR" sz="2400" dirty="0"/>
              <a:t> cặp T-A thành A-T </a:t>
            </a:r>
          </a:p>
          <a:p>
            <a:pPr marL="0" indent="0">
              <a:lnSpc>
                <a:spcPct val="90000"/>
              </a:lnSpc>
              <a:buFontTx/>
              <a:buNone/>
              <a:defRPr/>
            </a:pPr>
            <a:r>
              <a:rPr lang="pt-BR" sz="2400" dirty="0"/>
              <a:t>			-Tật sáu ngón tay</a:t>
            </a:r>
            <a:endParaRPr lang="vi-VN" sz="2400" dirty="0"/>
          </a:p>
          <a:p>
            <a:pPr marL="0" indent="0">
              <a:lnSpc>
                <a:spcPct val="90000"/>
              </a:lnSpc>
              <a:buFontTx/>
              <a:buNone/>
              <a:defRPr/>
            </a:pPr>
            <a:endParaRPr lang="vi-VN" sz="2400" dirty="0"/>
          </a:p>
          <a:p>
            <a:pPr marL="0" indent="0">
              <a:lnSpc>
                <a:spcPct val="90000"/>
              </a:lnSpc>
              <a:buFontTx/>
              <a:buNone/>
              <a:defRPr/>
            </a:pPr>
            <a:r>
              <a:rPr lang="vi-VN" sz="2400" b="1" i="1" dirty="0"/>
              <a:t>b. ĐB gen t</a:t>
            </a:r>
            <a:r>
              <a:rPr lang="pt-BR" sz="2400" b="1" i="1" dirty="0"/>
              <a:t>rên NST giới tính </a:t>
            </a:r>
            <a:endParaRPr lang="vi-VN" sz="2400" b="1" i="1" dirty="0"/>
          </a:p>
          <a:p>
            <a:pPr marL="0" indent="0">
              <a:lnSpc>
                <a:spcPct val="90000"/>
              </a:lnSpc>
              <a:buFontTx/>
              <a:buNone/>
              <a:defRPr/>
            </a:pPr>
            <a:r>
              <a:rPr lang="vi-VN" sz="2400" dirty="0"/>
              <a:t>	+ Trên </a:t>
            </a:r>
            <a:r>
              <a:rPr lang="pt-BR" sz="2400" dirty="0"/>
              <a:t>X:</a:t>
            </a:r>
            <a:r>
              <a:rPr lang="vi-VN" sz="2400" dirty="0"/>
              <a:t>	- </a:t>
            </a:r>
            <a:r>
              <a:rPr lang="pt-BR" sz="2400" b="1" dirty="0">
                <a:solidFill>
                  <a:srgbClr val="FF0000"/>
                </a:solidFill>
              </a:rPr>
              <a:t>Bệnh mù màu</a:t>
            </a:r>
            <a:endParaRPr lang="vi-VN" sz="2400" dirty="0"/>
          </a:p>
          <a:p>
            <a:pPr marL="0" indent="0">
              <a:lnSpc>
                <a:spcPct val="90000"/>
              </a:lnSpc>
              <a:buFontTx/>
              <a:buNone/>
              <a:defRPr/>
            </a:pPr>
            <a:r>
              <a:rPr lang="vi-VN" sz="2400" b="1" dirty="0">
                <a:solidFill>
                  <a:srgbClr val="FF0000"/>
                </a:solidFill>
              </a:rPr>
              <a:t>  			- </a:t>
            </a:r>
            <a:r>
              <a:rPr lang="pt-BR" sz="2400" b="1" dirty="0">
                <a:solidFill>
                  <a:srgbClr val="FF0000"/>
                </a:solidFill>
              </a:rPr>
              <a:t>Bệnh máu khó đông</a:t>
            </a:r>
            <a:endParaRPr lang="vi-VN" sz="2400" b="1" dirty="0">
              <a:solidFill>
                <a:srgbClr val="FF0000"/>
              </a:solidFill>
            </a:endParaRPr>
          </a:p>
          <a:p>
            <a:pPr marL="0" indent="0">
              <a:lnSpc>
                <a:spcPct val="90000"/>
              </a:lnSpc>
              <a:buFontTx/>
              <a:buNone/>
              <a:defRPr/>
            </a:pPr>
            <a:r>
              <a:rPr lang="vi-VN" sz="2400" dirty="0"/>
              <a:t>			- Teo cơ</a:t>
            </a:r>
            <a:endParaRPr lang="en-US" sz="2400" dirty="0"/>
          </a:p>
          <a:p>
            <a:pPr marL="0" indent="0">
              <a:lnSpc>
                <a:spcPct val="90000"/>
              </a:lnSpc>
              <a:buFontTx/>
              <a:buNone/>
              <a:defRPr/>
            </a:pPr>
            <a:r>
              <a:rPr lang="vi-VN" sz="2400" dirty="0"/>
              <a:t>	+ T</a:t>
            </a:r>
            <a:r>
              <a:rPr lang="pt-BR" sz="2400" dirty="0"/>
              <a:t>rên Y </a:t>
            </a:r>
          </a:p>
          <a:p>
            <a:pPr marL="0" indent="0">
              <a:lnSpc>
                <a:spcPct val="90000"/>
              </a:lnSpc>
              <a:buFontTx/>
              <a:buNone/>
              <a:defRPr/>
            </a:pPr>
            <a:r>
              <a:rPr lang="vi-VN" sz="2400" b="1" dirty="0">
                <a:solidFill>
                  <a:srgbClr val="FF0000"/>
                </a:solidFill>
              </a:rPr>
              <a:t>  			- </a:t>
            </a:r>
            <a:r>
              <a:rPr lang="pt-BR" sz="2400" b="1" dirty="0">
                <a:solidFill>
                  <a:srgbClr val="FF0000"/>
                </a:solidFill>
              </a:rPr>
              <a:t>Tật dính ngón tay</a:t>
            </a:r>
            <a:endParaRPr lang="vi-VN" sz="2400" b="1" dirty="0">
              <a:solidFill>
                <a:srgbClr val="FF0000"/>
              </a:solidFill>
            </a:endParaRPr>
          </a:p>
          <a:p>
            <a:pPr marL="0" indent="0">
              <a:lnSpc>
                <a:spcPct val="90000"/>
              </a:lnSpc>
              <a:buFontTx/>
              <a:buNone/>
              <a:defRPr/>
            </a:pPr>
            <a:r>
              <a:rPr lang="vi-VN" sz="2400" b="1" dirty="0">
                <a:solidFill>
                  <a:srgbClr val="FF0000"/>
                </a:solidFill>
              </a:rPr>
              <a:t>  			- T</a:t>
            </a:r>
            <a:r>
              <a:rPr lang="pt-BR" sz="2400" b="1" dirty="0">
                <a:solidFill>
                  <a:srgbClr val="FF0000"/>
                </a:solidFill>
              </a:rPr>
              <a:t>úm lông ở tai</a:t>
            </a:r>
            <a:endParaRPr lang="en-US" sz="2800" dirty="0"/>
          </a:p>
          <a:p>
            <a:pPr>
              <a:lnSpc>
                <a:spcPct val="90000"/>
              </a:lnSpc>
              <a:defRPr/>
            </a:pPr>
            <a:endParaRPr lang="en-US" sz="2800" dirty="0"/>
          </a:p>
        </p:txBody>
      </p:sp>
      <p:sp>
        <p:nvSpPr>
          <p:cNvPr id="2" name="Oval 1">
            <a:extLst>
              <a:ext uri="{FF2B5EF4-FFF2-40B4-BE49-F238E27FC236}">
                <a16:creationId xmlns:a16="http://schemas.microsoft.com/office/drawing/2014/main" id="{FBA70A6F-B053-4998-A09B-DAA099F80F19}"/>
              </a:ext>
            </a:extLst>
          </p:cNvPr>
          <p:cNvSpPr>
            <a:spLocks noChangeArrowheads="1"/>
          </p:cNvSpPr>
          <p:nvPr/>
        </p:nvSpPr>
        <p:spPr bwMode="auto">
          <a:xfrm>
            <a:off x="3124200" y="1371600"/>
            <a:ext cx="3810000" cy="533400"/>
          </a:xfrm>
          <a:prstGeom prst="ellipse">
            <a:avLst/>
          </a:prstGeom>
          <a:noFill/>
          <a:ln w="9525" algn="ctr">
            <a:solidFill>
              <a:srgbClr val="4F4F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6562"/>
                                        </p:tgtEl>
                                        <p:attrNameLst>
                                          <p:attrName>style.visibility</p:attrName>
                                        </p:attrNameLst>
                                      </p:cBhvr>
                                      <p:to>
                                        <p:strVal val="visible"/>
                                      </p:to>
                                    </p:set>
                                    <p:anim calcmode="lin" valueType="num">
                                      <p:cBhvr additive="base">
                                        <p:cTn id="7" dur="500" fill="hold"/>
                                        <p:tgtEl>
                                          <p:spTgt spid="66562"/>
                                        </p:tgtEl>
                                        <p:attrNameLst>
                                          <p:attrName>ppt_x</p:attrName>
                                        </p:attrNameLst>
                                      </p:cBhvr>
                                      <p:tavLst>
                                        <p:tav tm="0">
                                          <p:val>
                                            <p:strVal val="#ppt_x"/>
                                          </p:val>
                                        </p:tav>
                                        <p:tav tm="100000">
                                          <p:val>
                                            <p:strVal val="#ppt_x"/>
                                          </p:val>
                                        </p:tav>
                                      </p:tavLst>
                                    </p:anim>
                                    <p:anim calcmode="lin" valueType="num">
                                      <p:cBhvr additive="base">
                                        <p:cTn id="8" dur="500" fill="hold"/>
                                        <p:tgtEl>
                                          <p:spTgt spid="6656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6563">
                                            <p:txEl>
                                              <p:pRg st="0" end="0"/>
                                            </p:txEl>
                                          </p:spTgt>
                                        </p:tgtEl>
                                        <p:attrNameLst>
                                          <p:attrName>style.visibility</p:attrName>
                                        </p:attrNameLst>
                                      </p:cBhvr>
                                      <p:to>
                                        <p:strVal val="visible"/>
                                      </p:to>
                                    </p:set>
                                    <p:anim calcmode="lin" valueType="num">
                                      <p:cBhvr additive="base">
                                        <p:cTn id="13" dur="500" fill="hold"/>
                                        <p:tgtEl>
                                          <p:spTgt spid="6656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65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6563">
                                            <p:txEl>
                                              <p:pRg st="1" end="1"/>
                                            </p:txEl>
                                          </p:spTgt>
                                        </p:tgtEl>
                                        <p:attrNameLst>
                                          <p:attrName>style.visibility</p:attrName>
                                        </p:attrNameLst>
                                      </p:cBhvr>
                                      <p:to>
                                        <p:strVal val="visible"/>
                                      </p:to>
                                    </p:set>
                                    <p:anim calcmode="lin" valueType="num">
                                      <p:cBhvr additive="base">
                                        <p:cTn id="19" dur="500" fill="hold"/>
                                        <p:tgtEl>
                                          <p:spTgt spid="6656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65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6563">
                                            <p:txEl>
                                              <p:pRg st="2" end="2"/>
                                            </p:txEl>
                                          </p:spTgt>
                                        </p:tgtEl>
                                        <p:attrNameLst>
                                          <p:attrName>style.visibility</p:attrName>
                                        </p:attrNameLst>
                                      </p:cBhvr>
                                      <p:to>
                                        <p:strVal val="visible"/>
                                      </p:to>
                                    </p:set>
                                    <p:anim calcmode="lin" valueType="num">
                                      <p:cBhvr additive="base">
                                        <p:cTn id="25" dur="500" fill="hold"/>
                                        <p:tgtEl>
                                          <p:spTgt spid="6656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65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66563">
                                            <p:txEl>
                                              <p:pRg st="3" end="3"/>
                                            </p:txEl>
                                          </p:spTgt>
                                        </p:tgtEl>
                                        <p:attrNameLst>
                                          <p:attrName>style.visibility</p:attrName>
                                        </p:attrNameLst>
                                      </p:cBhvr>
                                      <p:to>
                                        <p:strVal val="visible"/>
                                      </p:to>
                                    </p:set>
                                    <p:anim calcmode="lin" valueType="num">
                                      <p:cBhvr additive="base">
                                        <p:cTn id="31" dur="500" fill="hold"/>
                                        <p:tgtEl>
                                          <p:spTgt spid="6656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65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66563">
                                            <p:txEl>
                                              <p:pRg st="4" end="4"/>
                                            </p:txEl>
                                          </p:spTgt>
                                        </p:tgtEl>
                                        <p:attrNameLst>
                                          <p:attrName>style.visibility</p:attrName>
                                        </p:attrNameLst>
                                      </p:cBhvr>
                                      <p:to>
                                        <p:strVal val="visible"/>
                                      </p:to>
                                    </p:set>
                                    <p:anim calcmode="lin" valueType="num">
                                      <p:cBhvr additive="base">
                                        <p:cTn id="37" dur="500" fill="hold"/>
                                        <p:tgtEl>
                                          <p:spTgt spid="6656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656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66563">
                                            <p:txEl>
                                              <p:pRg st="6" end="6"/>
                                            </p:txEl>
                                          </p:spTgt>
                                        </p:tgtEl>
                                        <p:attrNameLst>
                                          <p:attrName>style.visibility</p:attrName>
                                        </p:attrNameLst>
                                      </p:cBhvr>
                                      <p:to>
                                        <p:strVal val="visible"/>
                                      </p:to>
                                    </p:set>
                                    <p:anim calcmode="lin" valueType="num">
                                      <p:cBhvr additive="base">
                                        <p:cTn id="43" dur="500" fill="hold"/>
                                        <p:tgtEl>
                                          <p:spTgt spid="6656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656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66563">
                                            <p:txEl>
                                              <p:pRg st="7" end="7"/>
                                            </p:txEl>
                                          </p:spTgt>
                                        </p:tgtEl>
                                        <p:attrNameLst>
                                          <p:attrName>style.visibility</p:attrName>
                                        </p:attrNameLst>
                                      </p:cBhvr>
                                      <p:to>
                                        <p:strVal val="visible"/>
                                      </p:to>
                                    </p:set>
                                    <p:anim calcmode="lin" valueType="num">
                                      <p:cBhvr additive="base">
                                        <p:cTn id="49" dur="500" fill="hold"/>
                                        <p:tgtEl>
                                          <p:spTgt spid="6656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656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66563">
                                            <p:txEl>
                                              <p:pRg st="8" end="8"/>
                                            </p:txEl>
                                          </p:spTgt>
                                        </p:tgtEl>
                                        <p:attrNameLst>
                                          <p:attrName>style.visibility</p:attrName>
                                        </p:attrNameLst>
                                      </p:cBhvr>
                                      <p:to>
                                        <p:strVal val="visible"/>
                                      </p:to>
                                    </p:set>
                                    <p:anim calcmode="lin" valueType="num">
                                      <p:cBhvr additive="base">
                                        <p:cTn id="55" dur="500" fill="hold"/>
                                        <p:tgtEl>
                                          <p:spTgt spid="6656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656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66563">
                                            <p:txEl>
                                              <p:pRg st="9" end="9"/>
                                            </p:txEl>
                                          </p:spTgt>
                                        </p:tgtEl>
                                        <p:attrNameLst>
                                          <p:attrName>style.visibility</p:attrName>
                                        </p:attrNameLst>
                                      </p:cBhvr>
                                      <p:to>
                                        <p:strVal val="visible"/>
                                      </p:to>
                                    </p:set>
                                    <p:anim calcmode="lin" valueType="num">
                                      <p:cBhvr additive="base">
                                        <p:cTn id="61" dur="500" fill="hold"/>
                                        <p:tgtEl>
                                          <p:spTgt spid="6656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6563">
                                            <p:txEl>
                                              <p:pRg st="9" end="9"/>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66563">
                                            <p:txEl>
                                              <p:pRg st="10" end="10"/>
                                            </p:txEl>
                                          </p:spTgt>
                                        </p:tgtEl>
                                        <p:attrNameLst>
                                          <p:attrName>style.visibility</p:attrName>
                                        </p:attrNameLst>
                                      </p:cBhvr>
                                      <p:to>
                                        <p:strVal val="visible"/>
                                      </p:to>
                                    </p:set>
                                    <p:anim calcmode="lin" valueType="num">
                                      <p:cBhvr additive="base">
                                        <p:cTn id="65" dur="500" fill="hold"/>
                                        <p:tgtEl>
                                          <p:spTgt spid="66563">
                                            <p:txEl>
                                              <p:pRg st="10" end="1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66563">
                                            <p:txEl>
                                              <p:pRg st="10" end="10"/>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66563">
                                            <p:txEl>
                                              <p:pRg st="11" end="11"/>
                                            </p:txEl>
                                          </p:spTgt>
                                        </p:tgtEl>
                                        <p:attrNameLst>
                                          <p:attrName>style.visibility</p:attrName>
                                        </p:attrNameLst>
                                      </p:cBhvr>
                                      <p:to>
                                        <p:strVal val="visible"/>
                                      </p:to>
                                    </p:set>
                                    <p:anim calcmode="lin" valueType="num">
                                      <p:cBhvr additive="base">
                                        <p:cTn id="69" dur="500" fill="hold"/>
                                        <p:tgtEl>
                                          <p:spTgt spid="66563">
                                            <p:txEl>
                                              <p:pRg st="11" end="11"/>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66563">
                                            <p:txEl>
                                              <p:pRg st="11" end="11"/>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66563">
                                            <p:txEl>
                                              <p:pRg st="12" end="12"/>
                                            </p:txEl>
                                          </p:spTgt>
                                        </p:tgtEl>
                                        <p:attrNameLst>
                                          <p:attrName>style.visibility</p:attrName>
                                        </p:attrNameLst>
                                      </p:cBhvr>
                                      <p:to>
                                        <p:strVal val="visible"/>
                                      </p:to>
                                    </p:set>
                                    <p:anim calcmode="lin" valueType="num">
                                      <p:cBhvr additive="base">
                                        <p:cTn id="73" dur="500" fill="hold"/>
                                        <p:tgtEl>
                                          <p:spTgt spid="66563">
                                            <p:txEl>
                                              <p:pRg st="12" end="1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6656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
                                        </p:tgtEl>
                                        <p:attrNameLst>
                                          <p:attrName>style.visibility</p:attrName>
                                        </p:attrNameLst>
                                      </p:cBhvr>
                                      <p:to>
                                        <p:strVal val="visible"/>
                                      </p:to>
                                    </p:set>
                                    <p:anim calcmode="lin" valueType="num">
                                      <p:cBhvr additive="base">
                                        <p:cTn id="79" dur="500" fill="hold"/>
                                        <p:tgtEl>
                                          <p:spTgt spid="2"/>
                                        </p:tgtEl>
                                        <p:attrNameLst>
                                          <p:attrName>ppt_x</p:attrName>
                                        </p:attrNameLst>
                                      </p:cBhvr>
                                      <p:tavLst>
                                        <p:tav tm="0">
                                          <p:val>
                                            <p:strVal val="#ppt_x"/>
                                          </p:val>
                                        </p:tav>
                                        <p:tav tm="100000">
                                          <p:val>
                                            <p:strVal val="#ppt_x"/>
                                          </p:val>
                                        </p:tav>
                                      </p:tavLst>
                                    </p:anim>
                                    <p:anim calcmode="lin" valueType="num">
                                      <p:cBhvr additive="base">
                                        <p:cTn id="8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ydro 2">
            <a:extLst>
              <a:ext uri="{FF2B5EF4-FFF2-40B4-BE49-F238E27FC236}">
                <a16:creationId xmlns:a16="http://schemas.microsoft.com/office/drawing/2014/main" id="{272AF07D-4AD9-4F37-8C70-2C12359132B5}"/>
              </a:ext>
            </a:extLst>
          </p:cNvPr>
          <p:cNvPicPr>
            <a:picLocks noChangeAspect="1" noChangeArrowheads="1"/>
          </p:cNvPicPr>
          <p:nvPr/>
        </p:nvPicPr>
        <p:blipFill>
          <a:blip r:embed="rId3">
            <a:lum bright="-2000"/>
            <a:extLst>
              <a:ext uri="{28A0092B-C50C-407E-A947-70E740481C1C}">
                <a14:useLocalDpi xmlns:a14="http://schemas.microsoft.com/office/drawing/2010/main" val="0"/>
              </a:ext>
            </a:extLst>
          </a:blip>
          <a:srcRect/>
          <a:stretch>
            <a:fillRect/>
          </a:stretch>
        </p:blipFill>
        <p:spPr bwMode="auto">
          <a:xfrm>
            <a:off x="5562600" y="5418138"/>
            <a:ext cx="1905000"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
            <a:extLst>
              <a:ext uri="{FF2B5EF4-FFF2-40B4-BE49-F238E27FC236}">
                <a16:creationId xmlns:a16="http://schemas.microsoft.com/office/drawing/2014/main" id="{E69FBD1A-6326-42FA-822E-B7FF7214BBC6}"/>
              </a:ext>
            </a:extLst>
          </p:cNvPr>
          <p:cNvGrpSpPr>
            <a:grpSpLocks/>
          </p:cNvGrpSpPr>
          <p:nvPr/>
        </p:nvGrpSpPr>
        <p:grpSpPr bwMode="auto">
          <a:xfrm>
            <a:off x="457200" y="2743200"/>
            <a:ext cx="2092325" cy="533400"/>
            <a:chOff x="1011" y="1104"/>
            <a:chExt cx="1222" cy="252"/>
          </a:xfrm>
        </p:grpSpPr>
        <p:sp>
          <p:nvSpPr>
            <p:cNvPr id="19495" name="Freeform 4">
              <a:extLst>
                <a:ext uri="{FF2B5EF4-FFF2-40B4-BE49-F238E27FC236}">
                  <a16:creationId xmlns:a16="http://schemas.microsoft.com/office/drawing/2014/main" id="{994F3D64-E004-4C66-99C1-7850760EF601}"/>
                </a:ext>
              </a:extLst>
            </p:cNvPr>
            <p:cNvSpPr>
              <a:spLocks/>
            </p:cNvSpPr>
            <p:nvPr/>
          </p:nvSpPr>
          <p:spPr bwMode="auto">
            <a:xfrm>
              <a:off x="1011" y="1230"/>
              <a:ext cx="1222" cy="102"/>
            </a:xfrm>
            <a:custGeom>
              <a:avLst/>
              <a:gdLst>
                <a:gd name="T0" fmla="*/ 0 w 1222"/>
                <a:gd name="T1" fmla="*/ 65 h 102"/>
                <a:gd name="T2" fmla="*/ 200 w 1222"/>
                <a:gd name="T3" fmla="*/ 77 h 102"/>
                <a:gd name="T4" fmla="*/ 541 w 1222"/>
                <a:gd name="T5" fmla="*/ 53 h 102"/>
                <a:gd name="T6" fmla="*/ 717 w 1222"/>
                <a:gd name="T7" fmla="*/ 41 h 102"/>
                <a:gd name="T8" fmla="*/ 788 w 1222"/>
                <a:gd name="T9" fmla="*/ 88 h 102"/>
                <a:gd name="T10" fmla="*/ 964 w 1222"/>
                <a:gd name="T11" fmla="*/ 65 h 102"/>
                <a:gd name="T12" fmla="*/ 1222 w 1222"/>
                <a:gd name="T13" fmla="*/ 88 h 102"/>
                <a:gd name="T14" fmla="*/ 0 60000 65536"/>
                <a:gd name="T15" fmla="*/ 0 60000 65536"/>
                <a:gd name="T16" fmla="*/ 0 60000 65536"/>
                <a:gd name="T17" fmla="*/ 0 60000 65536"/>
                <a:gd name="T18" fmla="*/ 0 60000 65536"/>
                <a:gd name="T19" fmla="*/ 0 60000 65536"/>
                <a:gd name="T20" fmla="*/ 0 60000 65536"/>
                <a:gd name="T21" fmla="*/ 0 w 1222"/>
                <a:gd name="T22" fmla="*/ 0 h 102"/>
                <a:gd name="T23" fmla="*/ 1222 w 1222"/>
                <a:gd name="T24" fmla="*/ 102 h 1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2" h="102">
                  <a:moveTo>
                    <a:pt x="0" y="65"/>
                  </a:moveTo>
                  <a:cubicBezTo>
                    <a:pt x="74" y="101"/>
                    <a:pt x="120" y="102"/>
                    <a:pt x="200" y="77"/>
                  </a:cubicBezTo>
                  <a:cubicBezTo>
                    <a:pt x="312" y="0"/>
                    <a:pt x="364" y="45"/>
                    <a:pt x="541" y="53"/>
                  </a:cubicBezTo>
                  <a:cubicBezTo>
                    <a:pt x="604" y="69"/>
                    <a:pt x="653" y="52"/>
                    <a:pt x="717" y="41"/>
                  </a:cubicBezTo>
                  <a:cubicBezTo>
                    <a:pt x="741" y="57"/>
                    <a:pt x="764" y="72"/>
                    <a:pt x="788" y="88"/>
                  </a:cubicBezTo>
                  <a:cubicBezTo>
                    <a:pt x="798" y="95"/>
                    <a:pt x="939" y="69"/>
                    <a:pt x="964" y="65"/>
                  </a:cubicBezTo>
                  <a:cubicBezTo>
                    <a:pt x="1040" y="39"/>
                    <a:pt x="1162" y="28"/>
                    <a:pt x="1222" y="8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9496" name="Group 5">
              <a:extLst>
                <a:ext uri="{FF2B5EF4-FFF2-40B4-BE49-F238E27FC236}">
                  <a16:creationId xmlns:a16="http://schemas.microsoft.com/office/drawing/2014/main" id="{5EA9D801-9789-4AFF-8264-8DBF612B000C}"/>
                </a:ext>
              </a:extLst>
            </p:cNvPr>
            <p:cNvGrpSpPr>
              <a:grpSpLocks/>
            </p:cNvGrpSpPr>
            <p:nvPr/>
          </p:nvGrpSpPr>
          <p:grpSpPr bwMode="auto">
            <a:xfrm>
              <a:off x="1824" y="1104"/>
              <a:ext cx="240" cy="252"/>
              <a:chOff x="1584" y="1536"/>
              <a:chExt cx="240" cy="348"/>
            </a:xfrm>
          </p:grpSpPr>
          <p:sp>
            <p:nvSpPr>
              <p:cNvPr id="19497" name="Oval 6">
                <a:extLst>
                  <a:ext uri="{FF2B5EF4-FFF2-40B4-BE49-F238E27FC236}">
                    <a16:creationId xmlns:a16="http://schemas.microsoft.com/office/drawing/2014/main" id="{195084C2-C74A-4963-A423-ABA5EC4B61F3}"/>
                  </a:ext>
                </a:extLst>
              </p:cNvPr>
              <p:cNvSpPr>
                <a:spLocks noChangeArrowheads="1"/>
              </p:cNvSpPr>
              <p:nvPr/>
            </p:nvSpPr>
            <p:spPr bwMode="auto">
              <a:xfrm>
                <a:off x="1608" y="1740"/>
                <a:ext cx="192" cy="144"/>
              </a:xfrm>
              <a:prstGeom prst="ellipse">
                <a:avLst/>
              </a:prstGeom>
              <a:solidFill>
                <a:srgbClr val="993366"/>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19498" name="Oval 7">
                <a:extLst>
                  <a:ext uri="{FF2B5EF4-FFF2-40B4-BE49-F238E27FC236}">
                    <a16:creationId xmlns:a16="http://schemas.microsoft.com/office/drawing/2014/main" id="{731B39C8-2AA0-47D3-812E-79D99EC6B5F2}"/>
                  </a:ext>
                </a:extLst>
              </p:cNvPr>
              <p:cNvSpPr>
                <a:spLocks noChangeArrowheads="1"/>
              </p:cNvSpPr>
              <p:nvPr/>
            </p:nvSpPr>
            <p:spPr bwMode="auto">
              <a:xfrm>
                <a:off x="1584" y="1536"/>
                <a:ext cx="240" cy="24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grpSp>
      </p:grpSp>
      <p:grpSp>
        <p:nvGrpSpPr>
          <p:cNvPr id="14" name="Group 8">
            <a:extLst>
              <a:ext uri="{FF2B5EF4-FFF2-40B4-BE49-F238E27FC236}">
                <a16:creationId xmlns:a16="http://schemas.microsoft.com/office/drawing/2014/main" id="{24159AEC-E4CF-4064-A6A9-A3A0C8C0FA44}"/>
              </a:ext>
            </a:extLst>
          </p:cNvPr>
          <p:cNvGrpSpPr>
            <a:grpSpLocks/>
          </p:cNvGrpSpPr>
          <p:nvPr/>
        </p:nvGrpSpPr>
        <p:grpSpPr bwMode="auto">
          <a:xfrm rot="7100269">
            <a:off x="977900" y="2914650"/>
            <a:ext cx="727075" cy="415925"/>
            <a:chOff x="2040" y="1632"/>
            <a:chExt cx="360" cy="192"/>
          </a:xfrm>
        </p:grpSpPr>
        <p:sp>
          <p:nvSpPr>
            <p:cNvPr id="19489" name="Oval 9">
              <a:extLst>
                <a:ext uri="{FF2B5EF4-FFF2-40B4-BE49-F238E27FC236}">
                  <a16:creationId xmlns:a16="http://schemas.microsoft.com/office/drawing/2014/main" id="{DDFC2D69-CAEF-44E3-97EA-BD7B0164227B}"/>
                </a:ext>
              </a:extLst>
            </p:cNvPr>
            <p:cNvSpPr>
              <a:spLocks noChangeArrowheads="1"/>
            </p:cNvSpPr>
            <p:nvPr/>
          </p:nvSpPr>
          <p:spPr bwMode="auto">
            <a:xfrm>
              <a:off x="2064" y="1680"/>
              <a:ext cx="96" cy="96"/>
            </a:xfrm>
            <a:prstGeom prst="ellipse">
              <a:avLst/>
            </a:prstGeom>
            <a:solidFill>
              <a:srgbClr val="3333FF"/>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grpSp>
          <p:nvGrpSpPr>
            <p:cNvPr id="19490" name="Group 10">
              <a:extLst>
                <a:ext uri="{FF2B5EF4-FFF2-40B4-BE49-F238E27FC236}">
                  <a16:creationId xmlns:a16="http://schemas.microsoft.com/office/drawing/2014/main" id="{70F5ED26-952B-4FA2-9EE7-A24DFF0C2834}"/>
                </a:ext>
              </a:extLst>
            </p:cNvPr>
            <p:cNvGrpSpPr>
              <a:grpSpLocks/>
            </p:cNvGrpSpPr>
            <p:nvPr/>
          </p:nvGrpSpPr>
          <p:grpSpPr bwMode="auto">
            <a:xfrm>
              <a:off x="2040" y="1632"/>
              <a:ext cx="360" cy="192"/>
              <a:chOff x="2016" y="1632"/>
              <a:chExt cx="360" cy="192"/>
            </a:xfrm>
          </p:grpSpPr>
          <p:sp>
            <p:nvSpPr>
              <p:cNvPr id="19491" name="Oval 11">
                <a:extLst>
                  <a:ext uri="{FF2B5EF4-FFF2-40B4-BE49-F238E27FC236}">
                    <a16:creationId xmlns:a16="http://schemas.microsoft.com/office/drawing/2014/main" id="{10394634-362B-42B5-8EB3-3B5DB971BBD0}"/>
                  </a:ext>
                </a:extLst>
              </p:cNvPr>
              <p:cNvSpPr>
                <a:spLocks noChangeArrowheads="1"/>
              </p:cNvSpPr>
              <p:nvPr/>
            </p:nvSpPr>
            <p:spPr bwMode="auto">
              <a:xfrm>
                <a:off x="2016" y="1632"/>
                <a:ext cx="96" cy="96"/>
              </a:xfrm>
              <a:prstGeom prst="ellipse">
                <a:avLst/>
              </a:prstGeom>
              <a:solidFill>
                <a:srgbClr val="3333FF"/>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19492" name="Oval 12">
                <a:extLst>
                  <a:ext uri="{FF2B5EF4-FFF2-40B4-BE49-F238E27FC236}">
                    <a16:creationId xmlns:a16="http://schemas.microsoft.com/office/drawing/2014/main" id="{91585B95-894C-4A53-8C66-1A677FF5A35A}"/>
                  </a:ext>
                </a:extLst>
              </p:cNvPr>
              <p:cNvSpPr>
                <a:spLocks noChangeArrowheads="1"/>
              </p:cNvSpPr>
              <p:nvPr/>
            </p:nvSpPr>
            <p:spPr bwMode="auto">
              <a:xfrm>
                <a:off x="2112" y="1728"/>
                <a:ext cx="96" cy="96"/>
              </a:xfrm>
              <a:prstGeom prst="ellipse">
                <a:avLst/>
              </a:prstGeom>
              <a:solidFill>
                <a:srgbClr val="3333FF"/>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19493" name="Oval 13">
                <a:extLst>
                  <a:ext uri="{FF2B5EF4-FFF2-40B4-BE49-F238E27FC236}">
                    <a16:creationId xmlns:a16="http://schemas.microsoft.com/office/drawing/2014/main" id="{BC04D0AB-928D-49F3-BD3F-9E910117DD1C}"/>
                  </a:ext>
                </a:extLst>
              </p:cNvPr>
              <p:cNvSpPr>
                <a:spLocks noChangeArrowheads="1"/>
              </p:cNvSpPr>
              <p:nvPr/>
            </p:nvSpPr>
            <p:spPr bwMode="auto">
              <a:xfrm>
                <a:off x="2196" y="1728"/>
                <a:ext cx="96" cy="96"/>
              </a:xfrm>
              <a:prstGeom prst="ellipse">
                <a:avLst/>
              </a:prstGeom>
              <a:solidFill>
                <a:srgbClr val="3333FF"/>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19494" name="Oval 14">
                <a:extLst>
                  <a:ext uri="{FF2B5EF4-FFF2-40B4-BE49-F238E27FC236}">
                    <a16:creationId xmlns:a16="http://schemas.microsoft.com/office/drawing/2014/main" id="{9138521A-4890-4C3A-A055-57E786C8A3B7}"/>
                  </a:ext>
                </a:extLst>
              </p:cNvPr>
              <p:cNvSpPr>
                <a:spLocks noChangeArrowheads="1"/>
              </p:cNvSpPr>
              <p:nvPr/>
            </p:nvSpPr>
            <p:spPr bwMode="auto">
              <a:xfrm>
                <a:off x="2280" y="1716"/>
                <a:ext cx="96" cy="96"/>
              </a:xfrm>
              <a:prstGeom prst="ellipse">
                <a:avLst/>
              </a:prstGeom>
              <a:solidFill>
                <a:srgbClr val="3333FF"/>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grpSp>
      </p:grpSp>
      <p:sp>
        <p:nvSpPr>
          <p:cNvPr id="8207" name="Line 15">
            <a:extLst>
              <a:ext uri="{FF2B5EF4-FFF2-40B4-BE49-F238E27FC236}">
                <a16:creationId xmlns:a16="http://schemas.microsoft.com/office/drawing/2014/main" id="{CC67C989-EE24-4411-A4D2-262172E2EE82}"/>
              </a:ext>
            </a:extLst>
          </p:cNvPr>
          <p:cNvSpPr>
            <a:spLocks noChangeShapeType="1"/>
          </p:cNvSpPr>
          <p:nvPr/>
        </p:nvSpPr>
        <p:spPr bwMode="auto">
          <a:xfrm>
            <a:off x="1676400" y="2286000"/>
            <a:ext cx="0" cy="457200"/>
          </a:xfrm>
          <a:prstGeom prst="line">
            <a:avLst/>
          </a:prstGeom>
          <a:noFill/>
          <a:ln w="508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16" name="Group 16">
            <a:extLst>
              <a:ext uri="{FF2B5EF4-FFF2-40B4-BE49-F238E27FC236}">
                <a16:creationId xmlns:a16="http://schemas.microsoft.com/office/drawing/2014/main" id="{098D655D-817A-45FA-9373-DE8D7A64CA35}"/>
              </a:ext>
            </a:extLst>
          </p:cNvPr>
          <p:cNvGrpSpPr>
            <a:grpSpLocks/>
          </p:cNvGrpSpPr>
          <p:nvPr/>
        </p:nvGrpSpPr>
        <p:grpSpPr bwMode="auto">
          <a:xfrm>
            <a:off x="4724400" y="1905000"/>
            <a:ext cx="3352800" cy="381000"/>
            <a:chOff x="3360" y="240"/>
            <a:chExt cx="2112" cy="240"/>
          </a:xfrm>
        </p:grpSpPr>
        <p:sp>
          <p:nvSpPr>
            <p:cNvPr id="19487" name="Rectangle 17">
              <a:extLst>
                <a:ext uri="{FF2B5EF4-FFF2-40B4-BE49-F238E27FC236}">
                  <a16:creationId xmlns:a16="http://schemas.microsoft.com/office/drawing/2014/main" id="{36F1846B-34AA-49CD-89CA-225E5006B75A}"/>
                </a:ext>
              </a:extLst>
            </p:cNvPr>
            <p:cNvSpPr>
              <a:spLocks noChangeArrowheads="1"/>
            </p:cNvSpPr>
            <p:nvPr/>
          </p:nvSpPr>
          <p:spPr bwMode="auto">
            <a:xfrm>
              <a:off x="3792" y="240"/>
              <a:ext cx="1680" cy="240"/>
            </a:xfrm>
            <a:prstGeom prst="rect">
              <a:avLst/>
            </a:prstGeom>
            <a:solidFill>
              <a:srgbClr val="0000FF"/>
            </a:solidFill>
            <a:ln w="9525">
              <a:solidFill>
                <a:srgbClr val="0000FF"/>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Georgia" panose="02040502050405020303" pitchFamily="18" charset="0"/>
                </a:rPr>
                <a:t>Gen cấu trúc đột biến</a:t>
              </a:r>
            </a:p>
          </p:txBody>
        </p:sp>
        <p:sp>
          <p:nvSpPr>
            <p:cNvPr id="19488" name="Rectangle 18">
              <a:extLst>
                <a:ext uri="{FF2B5EF4-FFF2-40B4-BE49-F238E27FC236}">
                  <a16:creationId xmlns:a16="http://schemas.microsoft.com/office/drawing/2014/main" id="{A5170EBD-F564-43C5-835A-663A6991E9EA}"/>
                </a:ext>
              </a:extLst>
            </p:cNvPr>
            <p:cNvSpPr>
              <a:spLocks noChangeArrowheads="1"/>
            </p:cNvSpPr>
            <p:nvPr/>
          </p:nvSpPr>
          <p:spPr bwMode="auto">
            <a:xfrm>
              <a:off x="3360" y="240"/>
              <a:ext cx="432" cy="240"/>
            </a:xfrm>
            <a:prstGeom prst="rect">
              <a:avLst/>
            </a:prstGeom>
            <a:solidFill>
              <a:srgbClr val="FF0000"/>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1400">
                <a:latin typeface="Georgia" panose="02040502050405020303" pitchFamily="18" charset="0"/>
              </a:endParaRPr>
            </a:p>
          </p:txBody>
        </p:sp>
      </p:grpSp>
      <p:sp>
        <p:nvSpPr>
          <p:cNvPr id="8211" name="Rectangle 19">
            <a:extLst>
              <a:ext uri="{FF2B5EF4-FFF2-40B4-BE49-F238E27FC236}">
                <a16:creationId xmlns:a16="http://schemas.microsoft.com/office/drawing/2014/main" id="{90609C83-EC4D-446A-9021-D013DBAAE5EA}"/>
              </a:ext>
            </a:extLst>
          </p:cNvPr>
          <p:cNvSpPr>
            <a:spLocks noChangeArrowheads="1"/>
          </p:cNvSpPr>
          <p:nvPr/>
        </p:nvSpPr>
        <p:spPr bwMode="auto">
          <a:xfrm>
            <a:off x="990600" y="3505200"/>
            <a:ext cx="1676400" cy="685800"/>
          </a:xfrm>
          <a:prstGeom prst="rect">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a:solidFill>
                  <a:srgbClr val="FF0000"/>
                </a:solidFill>
                <a:latin typeface="Georgia" panose="02040502050405020303" pitchFamily="18" charset="0"/>
              </a:rPr>
              <a:t>Enzim xúc tác </a:t>
            </a:r>
          </a:p>
        </p:txBody>
      </p:sp>
      <p:grpSp>
        <p:nvGrpSpPr>
          <p:cNvPr id="17" name="Group 20">
            <a:extLst>
              <a:ext uri="{FF2B5EF4-FFF2-40B4-BE49-F238E27FC236}">
                <a16:creationId xmlns:a16="http://schemas.microsoft.com/office/drawing/2014/main" id="{5BC1345E-A688-4B9D-AB8E-A918EDA56810}"/>
              </a:ext>
            </a:extLst>
          </p:cNvPr>
          <p:cNvGrpSpPr>
            <a:grpSpLocks/>
          </p:cNvGrpSpPr>
          <p:nvPr/>
        </p:nvGrpSpPr>
        <p:grpSpPr bwMode="auto">
          <a:xfrm>
            <a:off x="0" y="1905000"/>
            <a:ext cx="3352800" cy="381000"/>
            <a:chOff x="240" y="288"/>
            <a:chExt cx="2112" cy="240"/>
          </a:xfrm>
        </p:grpSpPr>
        <p:sp>
          <p:nvSpPr>
            <p:cNvPr id="19485" name="Rectangle 21">
              <a:extLst>
                <a:ext uri="{FF2B5EF4-FFF2-40B4-BE49-F238E27FC236}">
                  <a16:creationId xmlns:a16="http://schemas.microsoft.com/office/drawing/2014/main" id="{A4041A81-EED8-4E9D-9BA0-0F2FCE4B51B5}"/>
                </a:ext>
              </a:extLst>
            </p:cNvPr>
            <p:cNvSpPr>
              <a:spLocks noChangeArrowheads="1"/>
            </p:cNvSpPr>
            <p:nvPr/>
          </p:nvSpPr>
          <p:spPr bwMode="auto">
            <a:xfrm>
              <a:off x="672" y="288"/>
              <a:ext cx="1680" cy="240"/>
            </a:xfrm>
            <a:prstGeom prst="rect">
              <a:avLst/>
            </a:prstGeom>
            <a:solidFill>
              <a:srgbClr val="0000FF"/>
            </a:solidFill>
            <a:ln w="9525">
              <a:solidFill>
                <a:srgbClr val="0000FF"/>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Georgia" panose="02040502050405020303" pitchFamily="18" charset="0"/>
                </a:rPr>
                <a:t>Gen cấu trúc bình thường</a:t>
              </a:r>
            </a:p>
          </p:txBody>
        </p:sp>
        <p:sp>
          <p:nvSpPr>
            <p:cNvPr id="19486" name="Rectangle 22">
              <a:extLst>
                <a:ext uri="{FF2B5EF4-FFF2-40B4-BE49-F238E27FC236}">
                  <a16:creationId xmlns:a16="http://schemas.microsoft.com/office/drawing/2014/main" id="{4482A752-18C1-428F-A273-03772933BC8A}"/>
                </a:ext>
              </a:extLst>
            </p:cNvPr>
            <p:cNvSpPr>
              <a:spLocks noChangeArrowheads="1"/>
            </p:cNvSpPr>
            <p:nvPr/>
          </p:nvSpPr>
          <p:spPr bwMode="auto">
            <a:xfrm>
              <a:off x="240" y="288"/>
              <a:ext cx="432" cy="240"/>
            </a:xfrm>
            <a:prstGeom prst="rect">
              <a:avLst/>
            </a:prstGeom>
            <a:solidFill>
              <a:srgbClr val="0000FF"/>
            </a:solidFill>
            <a:ln w="9525">
              <a:solidFill>
                <a:srgbClr val="0000FF"/>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1400">
                <a:latin typeface="Georgia" panose="02040502050405020303" pitchFamily="18" charset="0"/>
              </a:endParaRPr>
            </a:p>
          </p:txBody>
        </p:sp>
      </p:grpSp>
      <p:sp>
        <p:nvSpPr>
          <p:cNvPr id="8215" name="Rectangle 23">
            <a:extLst>
              <a:ext uri="{FF2B5EF4-FFF2-40B4-BE49-F238E27FC236}">
                <a16:creationId xmlns:a16="http://schemas.microsoft.com/office/drawing/2014/main" id="{30989F0B-442F-457A-A0AF-E7AFA2CF5509}"/>
              </a:ext>
            </a:extLst>
          </p:cNvPr>
          <p:cNvSpPr>
            <a:spLocks noChangeArrowheads="1"/>
          </p:cNvSpPr>
          <p:nvPr/>
        </p:nvSpPr>
        <p:spPr bwMode="auto">
          <a:xfrm>
            <a:off x="3805238" y="3041650"/>
            <a:ext cx="1600200" cy="685800"/>
          </a:xfrm>
          <a:prstGeom prst="rect">
            <a:avLst/>
          </a:prstGeom>
          <a:solidFill>
            <a:srgbClr val="00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a:latin typeface="Georgia" panose="02040502050405020303" pitchFamily="18" charset="0"/>
              </a:rPr>
              <a:t>phênilalanin</a:t>
            </a:r>
          </a:p>
        </p:txBody>
      </p:sp>
      <p:sp>
        <p:nvSpPr>
          <p:cNvPr id="8216" name="AutoShape 24">
            <a:extLst>
              <a:ext uri="{FF2B5EF4-FFF2-40B4-BE49-F238E27FC236}">
                <a16:creationId xmlns:a16="http://schemas.microsoft.com/office/drawing/2014/main" id="{C94C77D3-634D-46DB-9E0A-7DC18BD33EFC}"/>
              </a:ext>
            </a:extLst>
          </p:cNvPr>
          <p:cNvSpPr>
            <a:spLocks noChangeArrowheads="1"/>
          </p:cNvSpPr>
          <p:nvPr/>
        </p:nvSpPr>
        <p:spPr bwMode="auto">
          <a:xfrm>
            <a:off x="4419600" y="3810000"/>
            <a:ext cx="152400" cy="457200"/>
          </a:xfrm>
          <a:prstGeom prst="downArrow">
            <a:avLst>
              <a:gd name="adj1" fmla="val 50000"/>
              <a:gd name="adj2" fmla="val 75000"/>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8217" name="Rectangle 25">
            <a:extLst>
              <a:ext uri="{FF2B5EF4-FFF2-40B4-BE49-F238E27FC236}">
                <a16:creationId xmlns:a16="http://schemas.microsoft.com/office/drawing/2014/main" id="{6A42F3C4-2E1F-439D-A926-2DFEEC9DDB96}"/>
              </a:ext>
            </a:extLst>
          </p:cNvPr>
          <p:cNvSpPr>
            <a:spLocks noChangeArrowheads="1"/>
          </p:cNvSpPr>
          <p:nvPr/>
        </p:nvSpPr>
        <p:spPr bwMode="auto">
          <a:xfrm>
            <a:off x="3810000" y="4343400"/>
            <a:ext cx="1600200" cy="762000"/>
          </a:xfrm>
          <a:prstGeom prst="rect">
            <a:avLst/>
          </a:prstGeom>
          <a:solidFill>
            <a:srgbClr val="535343"/>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a:solidFill>
                  <a:schemeClr val="bg1"/>
                </a:solidFill>
                <a:latin typeface="Georgia" panose="02040502050405020303" pitchFamily="18" charset="0"/>
              </a:rPr>
              <a:t>tirôzin</a:t>
            </a:r>
          </a:p>
        </p:txBody>
      </p:sp>
      <p:sp>
        <p:nvSpPr>
          <p:cNvPr id="8218" name="AutoShape 26">
            <a:extLst>
              <a:ext uri="{FF2B5EF4-FFF2-40B4-BE49-F238E27FC236}">
                <a16:creationId xmlns:a16="http://schemas.microsoft.com/office/drawing/2014/main" id="{12D3F7F8-747B-4D3C-BE98-DFC39C15DE2B}"/>
              </a:ext>
            </a:extLst>
          </p:cNvPr>
          <p:cNvSpPr>
            <a:spLocks noChangeArrowheads="1"/>
          </p:cNvSpPr>
          <p:nvPr/>
        </p:nvSpPr>
        <p:spPr bwMode="auto">
          <a:xfrm>
            <a:off x="3505200" y="2057400"/>
            <a:ext cx="914400" cy="1524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00FF"/>
          </a:solidFill>
          <a:ln w="9525">
            <a:solidFill>
              <a:srgbClr val="0000FF"/>
            </a:solidFill>
            <a:miter lim="800000"/>
            <a:headEnd/>
            <a:tailEnd/>
          </a:ln>
        </p:spPr>
        <p:txBody>
          <a:bodyPr wrap="none" anchor="ctr"/>
          <a:lstStyle/>
          <a:p>
            <a:endParaRPr lang="en-US"/>
          </a:p>
        </p:txBody>
      </p:sp>
      <p:sp>
        <p:nvSpPr>
          <p:cNvPr id="8219" name="Rectangle 27">
            <a:extLst>
              <a:ext uri="{FF2B5EF4-FFF2-40B4-BE49-F238E27FC236}">
                <a16:creationId xmlns:a16="http://schemas.microsoft.com/office/drawing/2014/main" id="{3C5808C1-C6E8-40CD-8E4B-7A91B1D2FFD4}"/>
              </a:ext>
            </a:extLst>
          </p:cNvPr>
          <p:cNvSpPr>
            <a:spLocks noChangeArrowheads="1"/>
          </p:cNvSpPr>
          <p:nvPr/>
        </p:nvSpPr>
        <p:spPr bwMode="auto">
          <a:xfrm>
            <a:off x="6096000" y="3048000"/>
            <a:ext cx="2819400" cy="685800"/>
          </a:xfrm>
          <a:prstGeom prst="rect">
            <a:avLst/>
          </a:prstGeom>
          <a:solidFill>
            <a:srgbClr val="00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a:latin typeface="Georgia" panose="02040502050405020303" pitchFamily="18" charset="0"/>
              </a:rPr>
              <a:t>Phênilalanin ứ đọng</a:t>
            </a:r>
          </a:p>
        </p:txBody>
      </p:sp>
      <p:sp>
        <p:nvSpPr>
          <p:cNvPr id="8220" name="AutoShape 28">
            <a:extLst>
              <a:ext uri="{FF2B5EF4-FFF2-40B4-BE49-F238E27FC236}">
                <a16:creationId xmlns:a16="http://schemas.microsoft.com/office/drawing/2014/main" id="{167C7B05-4545-4632-9A42-E4656B437F82}"/>
              </a:ext>
            </a:extLst>
          </p:cNvPr>
          <p:cNvSpPr>
            <a:spLocks noChangeArrowheads="1"/>
          </p:cNvSpPr>
          <p:nvPr/>
        </p:nvSpPr>
        <p:spPr bwMode="auto">
          <a:xfrm>
            <a:off x="7391400" y="3810000"/>
            <a:ext cx="228600" cy="533400"/>
          </a:xfrm>
          <a:prstGeom prst="downArrow">
            <a:avLst>
              <a:gd name="adj1" fmla="val 50000"/>
              <a:gd name="adj2" fmla="val 58333"/>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8221" name="Oval 29">
            <a:extLst>
              <a:ext uri="{FF2B5EF4-FFF2-40B4-BE49-F238E27FC236}">
                <a16:creationId xmlns:a16="http://schemas.microsoft.com/office/drawing/2014/main" id="{60C989CB-3B2C-4AF2-A58B-34A618A87633}"/>
              </a:ext>
            </a:extLst>
          </p:cNvPr>
          <p:cNvSpPr>
            <a:spLocks noChangeArrowheads="1"/>
          </p:cNvSpPr>
          <p:nvPr/>
        </p:nvSpPr>
        <p:spPr bwMode="auto">
          <a:xfrm>
            <a:off x="6553200" y="4343400"/>
            <a:ext cx="1828800" cy="838200"/>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a:solidFill>
                  <a:srgbClr val="FFFF00"/>
                </a:solidFill>
                <a:latin typeface="Georgia" panose="02040502050405020303" pitchFamily="18" charset="0"/>
              </a:rPr>
              <a:t>Máu</a:t>
            </a:r>
          </a:p>
        </p:txBody>
      </p:sp>
      <p:sp>
        <p:nvSpPr>
          <p:cNvPr id="8222" name="AutoShape 30">
            <a:extLst>
              <a:ext uri="{FF2B5EF4-FFF2-40B4-BE49-F238E27FC236}">
                <a16:creationId xmlns:a16="http://schemas.microsoft.com/office/drawing/2014/main" id="{F58BD7A2-DF52-443E-89EF-FF0426BDB31E}"/>
              </a:ext>
            </a:extLst>
          </p:cNvPr>
          <p:cNvSpPr>
            <a:spLocks noChangeArrowheads="1"/>
          </p:cNvSpPr>
          <p:nvPr/>
        </p:nvSpPr>
        <p:spPr bwMode="auto">
          <a:xfrm>
            <a:off x="7315200" y="5257800"/>
            <a:ext cx="304800" cy="381000"/>
          </a:xfrm>
          <a:prstGeom prst="downArrow">
            <a:avLst>
              <a:gd name="adj1" fmla="val 50000"/>
              <a:gd name="adj2" fmla="val 31250"/>
            </a:avLst>
          </a:prstGeom>
          <a:solidFill>
            <a:srgbClr val="00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8223" name="AutoShape 31">
            <a:extLst>
              <a:ext uri="{FF2B5EF4-FFF2-40B4-BE49-F238E27FC236}">
                <a16:creationId xmlns:a16="http://schemas.microsoft.com/office/drawing/2014/main" id="{9A37B773-CC24-4064-AB76-F10491750191}"/>
              </a:ext>
            </a:extLst>
          </p:cNvPr>
          <p:cNvSpPr>
            <a:spLocks noChangeArrowheads="1"/>
          </p:cNvSpPr>
          <p:nvPr/>
        </p:nvSpPr>
        <p:spPr bwMode="auto">
          <a:xfrm>
            <a:off x="3048000" y="5943600"/>
            <a:ext cx="2286000" cy="381000"/>
          </a:xfrm>
          <a:prstGeom prst="leftArrow">
            <a:avLst>
              <a:gd name="adj1" fmla="val 50000"/>
              <a:gd name="adj2" fmla="val 150000"/>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8224" name="Text Box 32">
            <a:extLst>
              <a:ext uri="{FF2B5EF4-FFF2-40B4-BE49-F238E27FC236}">
                <a16:creationId xmlns:a16="http://schemas.microsoft.com/office/drawing/2014/main" id="{E845F5D3-A38C-426F-8582-2BD9FFFF097D}"/>
              </a:ext>
            </a:extLst>
          </p:cNvPr>
          <p:cNvSpPr txBox="1">
            <a:spLocks noChangeArrowheads="1"/>
          </p:cNvSpPr>
          <p:nvPr/>
        </p:nvSpPr>
        <p:spPr bwMode="auto">
          <a:xfrm>
            <a:off x="8026400" y="5210175"/>
            <a:ext cx="889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1800">
                <a:latin typeface="Georgia" panose="02040502050405020303" pitchFamily="18" charset="0"/>
              </a:rPr>
              <a:t>Đầu độc TBTK ở não</a:t>
            </a:r>
          </a:p>
        </p:txBody>
      </p:sp>
      <p:sp>
        <p:nvSpPr>
          <p:cNvPr id="8225" name="Line 33">
            <a:extLst>
              <a:ext uri="{FF2B5EF4-FFF2-40B4-BE49-F238E27FC236}">
                <a16:creationId xmlns:a16="http://schemas.microsoft.com/office/drawing/2014/main" id="{E3E1B267-5EEA-488E-847C-CA7CCFDA40C1}"/>
              </a:ext>
            </a:extLst>
          </p:cNvPr>
          <p:cNvSpPr>
            <a:spLocks noChangeShapeType="1"/>
          </p:cNvSpPr>
          <p:nvPr/>
        </p:nvSpPr>
        <p:spPr bwMode="auto">
          <a:xfrm flipH="1">
            <a:off x="2438400" y="2286000"/>
            <a:ext cx="2057400" cy="76200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30" name="Line 38">
            <a:extLst>
              <a:ext uri="{FF2B5EF4-FFF2-40B4-BE49-F238E27FC236}">
                <a16:creationId xmlns:a16="http://schemas.microsoft.com/office/drawing/2014/main" id="{9C945371-2D61-40BA-AC68-C2E74F4170AF}"/>
              </a:ext>
            </a:extLst>
          </p:cNvPr>
          <p:cNvSpPr>
            <a:spLocks noChangeShapeType="1"/>
          </p:cNvSpPr>
          <p:nvPr/>
        </p:nvSpPr>
        <p:spPr bwMode="auto">
          <a:xfrm>
            <a:off x="3048000" y="2514600"/>
            <a:ext cx="685800" cy="381000"/>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31" name="Line 39">
            <a:extLst>
              <a:ext uri="{FF2B5EF4-FFF2-40B4-BE49-F238E27FC236}">
                <a16:creationId xmlns:a16="http://schemas.microsoft.com/office/drawing/2014/main" id="{63E31D3D-63BC-46B7-A68B-D3DA91750D36}"/>
              </a:ext>
            </a:extLst>
          </p:cNvPr>
          <p:cNvSpPr>
            <a:spLocks noChangeShapeType="1"/>
          </p:cNvSpPr>
          <p:nvPr/>
        </p:nvSpPr>
        <p:spPr bwMode="auto">
          <a:xfrm flipH="1">
            <a:off x="3352800" y="2438400"/>
            <a:ext cx="76200" cy="685800"/>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32" name="Line 40">
            <a:extLst>
              <a:ext uri="{FF2B5EF4-FFF2-40B4-BE49-F238E27FC236}">
                <a16:creationId xmlns:a16="http://schemas.microsoft.com/office/drawing/2014/main" id="{2D96BE8C-9EC0-4BDF-8C5E-E9AAC50F1B21}"/>
              </a:ext>
            </a:extLst>
          </p:cNvPr>
          <p:cNvSpPr>
            <a:spLocks noChangeShapeType="1"/>
          </p:cNvSpPr>
          <p:nvPr/>
        </p:nvSpPr>
        <p:spPr bwMode="auto">
          <a:xfrm>
            <a:off x="2667000" y="3810000"/>
            <a:ext cx="1752600" cy="228600"/>
          </a:xfrm>
          <a:prstGeom prst="line">
            <a:avLst/>
          </a:prstGeom>
          <a:noFill/>
          <a:ln w="508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33" name="Line 41">
            <a:extLst>
              <a:ext uri="{FF2B5EF4-FFF2-40B4-BE49-F238E27FC236}">
                <a16:creationId xmlns:a16="http://schemas.microsoft.com/office/drawing/2014/main" id="{BEFDB5DA-9AD8-496E-AF0C-E83BBA8C65FE}"/>
              </a:ext>
            </a:extLst>
          </p:cNvPr>
          <p:cNvSpPr>
            <a:spLocks noChangeShapeType="1"/>
          </p:cNvSpPr>
          <p:nvPr/>
        </p:nvSpPr>
        <p:spPr bwMode="auto">
          <a:xfrm>
            <a:off x="7086600" y="2362200"/>
            <a:ext cx="0" cy="685800"/>
          </a:xfrm>
          <a:prstGeom prst="line">
            <a:avLst/>
          </a:prstGeom>
          <a:noFill/>
          <a:ln w="508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34" name="Rectangle 42">
            <a:extLst>
              <a:ext uri="{FF2B5EF4-FFF2-40B4-BE49-F238E27FC236}">
                <a16:creationId xmlns:a16="http://schemas.microsoft.com/office/drawing/2014/main" id="{D7CC31D6-EE84-4B9E-A1FA-35E25BE18BDA}"/>
              </a:ext>
            </a:extLst>
          </p:cNvPr>
          <p:cNvSpPr>
            <a:spLocks noChangeArrowheads="1"/>
          </p:cNvSpPr>
          <p:nvPr/>
        </p:nvSpPr>
        <p:spPr bwMode="auto">
          <a:xfrm>
            <a:off x="2971800" y="6324600"/>
            <a:ext cx="2590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a:solidFill>
                  <a:srgbClr val="0000FF"/>
                </a:solidFill>
                <a:latin typeface="Times New Roman" panose="02020603050405020304" pitchFamily="18" charset="0"/>
              </a:rPr>
              <a:t>Thiểu năng trí tuệ, mất trí, chậm PT</a:t>
            </a:r>
          </a:p>
        </p:txBody>
      </p:sp>
      <p:sp>
        <p:nvSpPr>
          <p:cNvPr id="19481" name="Text Box 43">
            <a:extLst>
              <a:ext uri="{FF2B5EF4-FFF2-40B4-BE49-F238E27FC236}">
                <a16:creationId xmlns:a16="http://schemas.microsoft.com/office/drawing/2014/main" id="{5595C50A-7D01-4002-93D4-593F22F97328}"/>
              </a:ext>
            </a:extLst>
          </p:cNvPr>
          <p:cNvSpPr txBox="1">
            <a:spLocks noChangeArrowheads="1"/>
          </p:cNvSpPr>
          <p:nvPr/>
        </p:nvSpPr>
        <p:spPr bwMode="auto">
          <a:xfrm>
            <a:off x="457200" y="6491288"/>
            <a:ext cx="1949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chemeClr val="bg1"/>
                </a:solidFill>
                <a:latin typeface="Times New Roman" panose="02020603050405020304" pitchFamily="18" charset="0"/>
              </a:rPr>
              <a:t>Pheninketo niệu</a:t>
            </a:r>
          </a:p>
        </p:txBody>
      </p:sp>
      <p:pic>
        <p:nvPicPr>
          <p:cNvPr id="8236" name="Picture 44" descr="benhthieunang">
            <a:extLst>
              <a:ext uri="{FF2B5EF4-FFF2-40B4-BE49-F238E27FC236}">
                <a16:creationId xmlns:a16="http://schemas.microsoft.com/office/drawing/2014/main" id="{E8FB31BB-576E-4BD2-BE88-33E2DF888C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9188" t="11818" r="17189" b="11818"/>
          <a:stretch>
            <a:fillRect/>
          </a:stretch>
        </p:blipFill>
        <p:spPr bwMode="auto">
          <a:xfrm>
            <a:off x="0" y="4370388"/>
            <a:ext cx="2971800" cy="248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37" name="Text Box 45">
            <a:extLst>
              <a:ext uri="{FF2B5EF4-FFF2-40B4-BE49-F238E27FC236}">
                <a16:creationId xmlns:a16="http://schemas.microsoft.com/office/drawing/2014/main" id="{44CBF19C-A34B-4A01-8710-FD3DEC9A425B}"/>
              </a:ext>
            </a:extLst>
          </p:cNvPr>
          <p:cNvSpPr txBox="1">
            <a:spLocks noChangeArrowheads="1"/>
          </p:cNvSpPr>
          <p:nvPr/>
        </p:nvSpPr>
        <p:spPr bwMode="auto">
          <a:xfrm>
            <a:off x="457200" y="6491288"/>
            <a:ext cx="1949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chemeClr val="bg1"/>
                </a:solidFill>
                <a:latin typeface="Times New Roman" panose="02020603050405020304" pitchFamily="18" charset="0"/>
              </a:rPr>
              <a:t>Pheninketo niệu</a:t>
            </a:r>
          </a:p>
        </p:txBody>
      </p:sp>
      <p:sp>
        <p:nvSpPr>
          <p:cNvPr id="19484" name="Text Box 34">
            <a:extLst>
              <a:ext uri="{FF2B5EF4-FFF2-40B4-BE49-F238E27FC236}">
                <a16:creationId xmlns:a16="http://schemas.microsoft.com/office/drawing/2014/main" id="{03EF222F-ACDC-4CBC-B08D-0FD7E8C31E35}"/>
              </a:ext>
            </a:extLst>
          </p:cNvPr>
          <p:cNvSpPr txBox="1">
            <a:spLocks noChangeArrowheads="1"/>
          </p:cNvSpPr>
          <p:nvPr/>
        </p:nvSpPr>
        <p:spPr bwMode="auto">
          <a:xfrm>
            <a:off x="2686050" y="649288"/>
            <a:ext cx="4800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solidFill>
                  <a:srgbClr val="FF0000"/>
                </a:solidFill>
                <a:latin typeface="Times New Roman" panose="02020603050405020304" pitchFamily="18" charset="0"/>
              </a:rPr>
              <a:t>4. Bệnh pheninketo niệu </a:t>
            </a:r>
            <a:r>
              <a:rPr lang="en-US" altLang="en-US" sz="2000" b="0">
                <a:latin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8236"/>
                                        </p:tgtEl>
                                        <p:attrNameLst>
                                          <p:attrName>style.visibility</p:attrName>
                                        </p:attrNameLst>
                                      </p:cBhvr>
                                      <p:to>
                                        <p:strVal val="visible"/>
                                      </p:to>
                                    </p:set>
                                    <p:animEffect transition="in" filter="box(in)">
                                      <p:cBhvr>
                                        <p:cTn id="7" dur="500"/>
                                        <p:tgtEl>
                                          <p:spTgt spid="8236"/>
                                        </p:tgtEl>
                                      </p:cBhvr>
                                    </p:animEffect>
                                  </p:childTnLst>
                                </p:cTn>
                              </p:par>
                              <p:par>
                                <p:cTn id="8" presetID="4" presetClass="entr" presetSubtype="16" fill="hold" nodeType="withEffect">
                                  <p:stCondLst>
                                    <p:cond delay="0"/>
                                  </p:stCondLst>
                                  <p:childTnLst>
                                    <p:set>
                                      <p:cBhvr>
                                        <p:cTn id="9" dur="1" fill="hold">
                                          <p:stCondLst>
                                            <p:cond delay="0"/>
                                          </p:stCondLst>
                                        </p:cTn>
                                        <p:tgtEl>
                                          <p:spTgt spid="8237"/>
                                        </p:tgtEl>
                                        <p:attrNameLst>
                                          <p:attrName>style.visibility</p:attrName>
                                        </p:attrNameLst>
                                      </p:cBhvr>
                                      <p:to>
                                        <p:strVal val="visible"/>
                                      </p:to>
                                    </p:set>
                                    <p:animEffect transition="in" filter="box(in)">
                                      <p:cBhvr>
                                        <p:cTn id="10" dur="500"/>
                                        <p:tgtEl>
                                          <p:spTgt spid="823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ox(in)">
                                      <p:cBhvr>
                                        <p:cTn id="15" dur="500"/>
                                        <p:tgtEl>
                                          <p:spTgt spid="1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8207"/>
                                        </p:tgtEl>
                                        <p:attrNameLst>
                                          <p:attrName>style.visibility</p:attrName>
                                        </p:attrNameLst>
                                      </p:cBhvr>
                                      <p:to>
                                        <p:strVal val="visible"/>
                                      </p:to>
                                    </p:set>
                                    <p:animEffect transition="in" filter="blinds(horizontal)">
                                      <p:cBhvr>
                                        <p:cTn id="20" dur="500"/>
                                        <p:tgtEl>
                                          <p:spTgt spid="820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8" presetClass="entr" presetSubtype="16"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diamond(in)">
                                      <p:cBhvr>
                                        <p:cTn id="25" dur="500"/>
                                        <p:tgtEl>
                                          <p:spTgt spid="2"/>
                                        </p:tgtEl>
                                      </p:cBhvr>
                                    </p:animEffect>
                                  </p:childTnLst>
                                </p:cTn>
                              </p:par>
                              <p:par>
                                <p:cTn id="26" presetID="13" presetClass="entr" presetSubtype="16"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plus(in)">
                                      <p:cBhvr>
                                        <p:cTn id="28" dur="500"/>
                                        <p:tgtEl>
                                          <p:spTgt spid="1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nodeType="clickEffect">
                                  <p:stCondLst>
                                    <p:cond delay="0"/>
                                  </p:stCondLst>
                                  <p:childTnLst>
                                    <p:set>
                                      <p:cBhvr>
                                        <p:cTn id="32" dur="1" fill="hold">
                                          <p:stCondLst>
                                            <p:cond delay="0"/>
                                          </p:stCondLst>
                                        </p:cTn>
                                        <p:tgtEl>
                                          <p:spTgt spid="8211"/>
                                        </p:tgtEl>
                                        <p:attrNameLst>
                                          <p:attrName>style.visibility</p:attrName>
                                        </p:attrNameLst>
                                      </p:cBhvr>
                                      <p:to>
                                        <p:strVal val="visible"/>
                                      </p:to>
                                    </p:set>
                                    <p:animEffect transition="in" filter="box(in)">
                                      <p:cBhvr>
                                        <p:cTn id="33" dur="500"/>
                                        <p:tgtEl>
                                          <p:spTgt spid="821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nodeType="clickEffect">
                                  <p:stCondLst>
                                    <p:cond delay="0"/>
                                  </p:stCondLst>
                                  <p:childTnLst>
                                    <p:set>
                                      <p:cBhvr>
                                        <p:cTn id="37" dur="1" fill="hold">
                                          <p:stCondLst>
                                            <p:cond delay="0"/>
                                          </p:stCondLst>
                                        </p:cTn>
                                        <p:tgtEl>
                                          <p:spTgt spid="8232"/>
                                        </p:tgtEl>
                                        <p:attrNameLst>
                                          <p:attrName>style.visibility</p:attrName>
                                        </p:attrNameLst>
                                      </p:cBhvr>
                                      <p:to>
                                        <p:strVal val="visible"/>
                                      </p:to>
                                    </p:set>
                                    <p:animEffect transition="in" filter="box(in)">
                                      <p:cBhvr>
                                        <p:cTn id="38" dur="500"/>
                                        <p:tgtEl>
                                          <p:spTgt spid="8232"/>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8215"/>
                                        </p:tgtEl>
                                        <p:attrNameLst>
                                          <p:attrName>style.visibility</p:attrName>
                                        </p:attrNameLst>
                                      </p:cBhvr>
                                      <p:to>
                                        <p:strVal val="visible"/>
                                      </p:to>
                                    </p:set>
                                    <p:animEffect transition="in" filter="box(in)">
                                      <p:cBhvr>
                                        <p:cTn id="43" dur="500"/>
                                        <p:tgtEl>
                                          <p:spTgt spid="8215"/>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4" presetClass="entr" presetSubtype="16" fill="hold" grpId="0" nodeType="clickEffect">
                                  <p:stCondLst>
                                    <p:cond delay="0"/>
                                  </p:stCondLst>
                                  <p:childTnLst>
                                    <p:set>
                                      <p:cBhvr>
                                        <p:cTn id="47" dur="1" fill="hold">
                                          <p:stCondLst>
                                            <p:cond delay="0"/>
                                          </p:stCondLst>
                                        </p:cTn>
                                        <p:tgtEl>
                                          <p:spTgt spid="8216"/>
                                        </p:tgtEl>
                                        <p:attrNameLst>
                                          <p:attrName>style.visibility</p:attrName>
                                        </p:attrNameLst>
                                      </p:cBhvr>
                                      <p:to>
                                        <p:strVal val="visible"/>
                                      </p:to>
                                    </p:set>
                                    <p:animEffect transition="in" filter="box(in)">
                                      <p:cBhvr>
                                        <p:cTn id="48" dur="500"/>
                                        <p:tgtEl>
                                          <p:spTgt spid="8216"/>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4" presetClass="entr" presetSubtype="16" fill="hold" grpId="0" nodeType="clickEffect">
                                  <p:stCondLst>
                                    <p:cond delay="0"/>
                                  </p:stCondLst>
                                  <p:childTnLst>
                                    <p:set>
                                      <p:cBhvr>
                                        <p:cTn id="52" dur="1" fill="hold">
                                          <p:stCondLst>
                                            <p:cond delay="0"/>
                                          </p:stCondLst>
                                        </p:cTn>
                                        <p:tgtEl>
                                          <p:spTgt spid="8217"/>
                                        </p:tgtEl>
                                        <p:attrNameLst>
                                          <p:attrName>style.visibility</p:attrName>
                                        </p:attrNameLst>
                                      </p:cBhvr>
                                      <p:to>
                                        <p:strVal val="visible"/>
                                      </p:to>
                                    </p:set>
                                    <p:animEffect transition="in" filter="box(in)">
                                      <p:cBhvr>
                                        <p:cTn id="53" dur="500"/>
                                        <p:tgtEl>
                                          <p:spTgt spid="8217"/>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4" presetClass="entr" presetSubtype="16" fill="hold" nodeType="clickEffect">
                                  <p:stCondLst>
                                    <p:cond delay="0"/>
                                  </p:stCondLst>
                                  <p:childTnLst>
                                    <p:set>
                                      <p:cBhvr>
                                        <p:cTn id="57" dur="1" fill="hold">
                                          <p:stCondLst>
                                            <p:cond delay="0"/>
                                          </p:stCondLst>
                                        </p:cTn>
                                        <p:tgtEl>
                                          <p:spTgt spid="8218"/>
                                        </p:tgtEl>
                                        <p:attrNameLst>
                                          <p:attrName>style.visibility</p:attrName>
                                        </p:attrNameLst>
                                      </p:cBhvr>
                                      <p:to>
                                        <p:strVal val="visible"/>
                                      </p:to>
                                    </p:set>
                                    <p:animEffect transition="in" filter="box(in)">
                                      <p:cBhvr>
                                        <p:cTn id="58" dur="500"/>
                                        <p:tgtEl>
                                          <p:spTgt spid="8218"/>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4" presetClass="entr" presetSubtype="16" fill="hold"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box(in)">
                                      <p:cBhvr>
                                        <p:cTn id="63" dur="500"/>
                                        <p:tgtEl>
                                          <p:spTgt spid="16"/>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6" presetClass="entr" presetSubtype="16" fill="hold" nodeType="clickEffect">
                                  <p:stCondLst>
                                    <p:cond delay="0"/>
                                  </p:stCondLst>
                                  <p:childTnLst>
                                    <p:set>
                                      <p:cBhvr>
                                        <p:cTn id="67" dur="1" fill="hold">
                                          <p:stCondLst>
                                            <p:cond delay="0"/>
                                          </p:stCondLst>
                                        </p:cTn>
                                        <p:tgtEl>
                                          <p:spTgt spid="8230"/>
                                        </p:tgtEl>
                                        <p:attrNameLst>
                                          <p:attrName>style.visibility</p:attrName>
                                        </p:attrNameLst>
                                      </p:cBhvr>
                                      <p:to>
                                        <p:strVal val="visible"/>
                                      </p:to>
                                    </p:set>
                                    <p:animEffect transition="in" filter="circle(in)">
                                      <p:cBhvr>
                                        <p:cTn id="68" dur="2000"/>
                                        <p:tgtEl>
                                          <p:spTgt spid="8230"/>
                                        </p:tgtEl>
                                      </p:cBhvr>
                                    </p:animEffect>
                                  </p:childTnLst>
                                </p:cTn>
                              </p:par>
                              <p:par>
                                <p:cTn id="69" presetID="6" presetClass="entr" presetSubtype="16" fill="hold" nodeType="withEffect">
                                  <p:stCondLst>
                                    <p:cond delay="0"/>
                                  </p:stCondLst>
                                  <p:childTnLst>
                                    <p:set>
                                      <p:cBhvr>
                                        <p:cTn id="70" dur="1" fill="hold">
                                          <p:stCondLst>
                                            <p:cond delay="0"/>
                                          </p:stCondLst>
                                        </p:cTn>
                                        <p:tgtEl>
                                          <p:spTgt spid="8231"/>
                                        </p:tgtEl>
                                        <p:attrNameLst>
                                          <p:attrName>style.visibility</p:attrName>
                                        </p:attrNameLst>
                                      </p:cBhvr>
                                      <p:to>
                                        <p:strVal val="visible"/>
                                      </p:to>
                                    </p:set>
                                    <p:animEffect transition="in" filter="circle(in)">
                                      <p:cBhvr>
                                        <p:cTn id="71" dur="2000"/>
                                        <p:tgtEl>
                                          <p:spTgt spid="8231"/>
                                        </p:tgtEl>
                                      </p:cBhvr>
                                    </p:animEffect>
                                  </p:childTnLst>
                                </p:cTn>
                              </p:par>
                              <p:par>
                                <p:cTn id="72" presetID="4" presetClass="entr" presetSubtype="16" fill="hold" nodeType="withEffect">
                                  <p:stCondLst>
                                    <p:cond delay="0"/>
                                  </p:stCondLst>
                                  <p:childTnLst>
                                    <p:set>
                                      <p:cBhvr>
                                        <p:cTn id="73" dur="1" fill="hold">
                                          <p:stCondLst>
                                            <p:cond delay="0"/>
                                          </p:stCondLst>
                                        </p:cTn>
                                        <p:tgtEl>
                                          <p:spTgt spid="8225"/>
                                        </p:tgtEl>
                                        <p:attrNameLst>
                                          <p:attrName>style.visibility</p:attrName>
                                        </p:attrNameLst>
                                      </p:cBhvr>
                                      <p:to>
                                        <p:strVal val="visible"/>
                                      </p:to>
                                    </p:set>
                                    <p:animEffect transition="in" filter="box(in)">
                                      <p:cBhvr>
                                        <p:cTn id="74" dur="500"/>
                                        <p:tgtEl>
                                          <p:spTgt spid="8225"/>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4" presetClass="entr" presetSubtype="16" fill="hold" nodeType="clickEffect">
                                  <p:stCondLst>
                                    <p:cond delay="0"/>
                                  </p:stCondLst>
                                  <p:childTnLst>
                                    <p:set>
                                      <p:cBhvr>
                                        <p:cTn id="78" dur="1" fill="hold">
                                          <p:stCondLst>
                                            <p:cond delay="0"/>
                                          </p:stCondLst>
                                        </p:cTn>
                                        <p:tgtEl>
                                          <p:spTgt spid="8233"/>
                                        </p:tgtEl>
                                        <p:attrNameLst>
                                          <p:attrName>style.visibility</p:attrName>
                                        </p:attrNameLst>
                                      </p:cBhvr>
                                      <p:to>
                                        <p:strVal val="visible"/>
                                      </p:to>
                                    </p:set>
                                    <p:animEffect transition="in" filter="box(in)">
                                      <p:cBhvr>
                                        <p:cTn id="79" dur="500"/>
                                        <p:tgtEl>
                                          <p:spTgt spid="8233"/>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4" presetClass="entr" presetSubtype="16" fill="hold" grpId="0" nodeType="clickEffect">
                                  <p:stCondLst>
                                    <p:cond delay="0"/>
                                  </p:stCondLst>
                                  <p:childTnLst>
                                    <p:set>
                                      <p:cBhvr>
                                        <p:cTn id="83" dur="1" fill="hold">
                                          <p:stCondLst>
                                            <p:cond delay="0"/>
                                          </p:stCondLst>
                                        </p:cTn>
                                        <p:tgtEl>
                                          <p:spTgt spid="8219"/>
                                        </p:tgtEl>
                                        <p:attrNameLst>
                                          <p:attrName>style.visibility</p:attrName>
                                        </p:attrNameLst>
                                      </p:cBhvr>
                                      <p:to>
                                        <p:strVal val="visible"/>
                                      </p:to>
                                    </p:set>
                                    <p:animEffect transition="in" filter="box(in)">
                                      <p:cBhvr>
                                        <p:cTn id="84" dur="1000"/>
                                        <p:tgtEl>
                                          <p:spTgt spid="8219"/>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4" presetClass="entr" presetSubtype="16" fill="hold" grpId="0" nodeType="clickEffect">
                                  <p:stCondLst>
                                    <p:cond delay="0"/>
                                  </p:stCondLst>
                                  <p:childTnLst>
                                    <p:set>
                                      <p:cBhvr>
                                        <p:cTn id="88" dur="1" fill="hold">
                                          <p:stCondLst>
                                            <p:cond delay="0"/>
                                          </p:stCondLst>
                                        </p:cTn>
                                        <p:tgtEl>
                                          <p:spTgt spid="8220"/>
                                        </p:tgtEl>
                                        <p:attrNameLst>
                                          <p:attrName>style.visibility</p:attrName>
                                        </p:attrNameLst>
                                      </p:cBhvr>
                                      <p:to>
                                        <p:strVal val="visible"/>
                                      </p:to>
                                    </p:set>
                                    <p:animEffect transition="in" filter="box(in)">
                                      <p:cBhvr>
                                        <p:cTn id="89" dur="1000"/>
                                        <p:tgtEl>
                                          <p:spTgt spid="8220"/>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4" presetClass="entr" presetSubtype="16" fill="hold" grpId="0" nodeType="clickEffect">
                                  <p:stCondLst>
                                    <p:cond delay="0"/>
                                  </p:stCondLst>
                                  <p:childTnLst>
                                    <p:set>
                                      <p:cBhvr>
                                        <p:cTn id="93" dur="1" fill="hold">
                                          <p:stCondLst>
                                            <p:cond delay="0"/>
                                          </p:stCondLst>
                                        </p:cTn>
                                        <p:tgtEl>
                                          <p:spTgt spid="8221"/>
                                        </p:tgtEl>
                                        <p:attrNameLst>
                                          <p:attrName>style.visibility</p:attrName>
                                        </p:attrNameLst>
                                      </p:cBhvr>
                                      <p:to>
                                        <p:strVal val="visible"/>
                                      </p:to>
                                    </p:set>
                                    <p:animEffect transition="in" filter="box(in)">
                                      <p:cBhvr>
                                        <p:cTn id="94" dur="1000"/>
                                        <p:tgtEl>
                                          <p:spTgt spid="8221"/>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4" presetClass="entr" presetSubtype="16" fill="hold" grpId="0" nodeType="clickEffect">
                                  <p:stCondLst>
                                    <p:cond delay="0"/>
                                  </p:stCondLst>
                                  <p:childTnLst>
                                    <p:set>
                                      <p:cBhvr>
                                        <p:cTn id="98" dur="1" fill="hold">
                                          <p:stCondLst>
                                            <p:cond delay="0"/>
                                          </p:stCondLst>
                                        </p:cTn>
                                        <p:tgtEl>
                                          <p:spTgt spid="8222"/>
                                        </p:tgtEl>
                                        <p:attrNameLst>
                                          <p:attrName>style.visibility</p:attrName>
                                        </p:attrNameLst>
                                      </p:cBhvr>
                                      <p:to>
                                        <p:strVal val="visible"/>
                                      </p:to>
                                    </p:set>
                                    <p:animEffect transition="in" filter="box(in)">
                                      <p:cBhvr>
                                        <p:cTn id="99" dur="1000"/>
                                        <p:tgtEl>
                                          <p:spTgt spid="8222"/>
                                        </p:tgtEl>
                                      </p:cBhvr>
                                    </p:animEffect>
                                  </p:childTnLst>
                                </p:cTn>
                              </p:par>
                              <p:par>
                                <p:cTn id="100" presetID="4" presetClass="entr" presetSubtype="16" fill="hold" grpId="0" nodeType="withEffect">
                                  <p:stCondLst>
                                    <p:cond delay="0"/>
                                  </p:stCondLst>
                                  <p:childTnLst>
                                    <p:set>
                                      <p:cBhvr>
                                        <p:cTn id="101" dur="1" fill="hold">
                                          <p:stCondLst>
                                            <p:cond delay="0"/>
                                          </p:stCondLst>
                                        </p:cTn>
                                        <p:tgtEl>
                                          <p:spTgt spid="8224"/>
                                        </p:tgtEl>
                                        <p:attrNameLst>
                                          <p:attrName>style.visibility</p:attrName>
                                        </p:attrNameLst>
                                      </p:cBhvr>
                                      <p:to>
                                        <p:strVal val="visible"/>
                                      </p:to>
                                    </p:set>
                                    <p:animEffect transition="in" filter="box(in)">
                                      <p:cBhvr>
                                        <p:cTn id="102" dur="1000"/>
                                        <p:tgtEl>
                                          <p:spTgt spid="8224"/>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4" presetClass="entr" presetSubtype="16" fill="hold" nodeType="clickEffect">
                                  <p:stCondLst>
                                    <p:cond delay="0"/>
                                  </p:stCondLst>
                                  <p:childTnLst>
                                    <p:set>
                                      <p:cBhvr>
                                        <p:cTn id="106" dur="1" fill="hold">
                                          <p:stCondLst>
                                            <p:cond delay="0"/>
                                          </p:stCondLst>
                                        </p:cTn>
                                        <p:tgtEl>
                                          <p:spTgt spid="8194"/>
                                        </p:tgtEl>
                                        <p:attrNameLst>
                                          <p:attrName>style.visibility</p:attrName>
                                        </p:attrNameLst>
                                      </p:cBhvr>
                                      <p:to>
                                        <p:strVal val="visible"/>
                                      </p:to>
                                    </p:set>
                                    <p:animEffect transition="in" filter="box(in)">
                                      <p:cBhvr>
                                        <p:cTn id="107" dur="1000"/>
                                        <p:tgtEl>
                                          <p:spTgt spid="8194"/>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4" presetClass="entr" presetSubtype="16" fill="hold" grpId="0" nodeType="clickEffect">
                                  <p:stCondLst>
                                    <p:cond delay="0"/>
                                  </p:stCondLst>
                                  <p:childTnLst>
                                    <p:set>
                                      <p:cBhvr>
                                        <p:cTn id="111" dur="1" fill="hold">
                                          <p:stCondLst>
                                            <p:cond delay="0"/>
                                          </p:stCondLst>
                                        </p:cTn>
                                        <p:tgtEl>
                                          <p:spTgt spid="8223"/>
                                        </p:tgtEl>
                                        <p:attrNameLst>
                                          <p:attrName>style.visibility</p:attrName>
                                        </p:attrNameLst>
                                      </p:cBhvr>
                                      <p:to>
                                        <p:strVal val="visible"/>
                                      </p:to>
                                    </p:set>
                                    <p:animEffect transition="in" filter="box(in)">
                                      <p:cBhvr>
                                        <p:cTn id="112" dur="1000"/>
                                        <p:tgtEl>
                                          <p:spTgt spid="8223"/>
                                        </p:tgtEl>
                                      </p:cBhvr>
                                    </p:animEffect>
                                  </p:childTnLst>
                                </p:cTn>
                              </p:par>
                              <p:par>
                                <p:cTn id="113" presetID="4" presetClass="entr" presetSubtype="16" fill="hold" grpId="0" nodeType="withEffect">
                                  <p:stCondLst>
                                    <p:cond delay="0"/>
                                  </p:stCondLst>
                                  <p:childTnLst>
                                    <p:set>
                                      <p:cBhvr>
                                        <p:cTn id="114" dur="1" fill="hold">
                                          <p:stCondLst>
                                            <p:cond delay="0"/>
                                          </p:stCondLst>
                                        </p:cTn>
                                        <p:tgtEl>
                                          <p:spTgt spid="8234"/>
                                        </p:tgtEl>
                                        <p:attrNameLst>
                                          <p:attrName>style.visibility</p:attrName>
                                        </p:attrNameLst>
                                      </p:cBhvr>
                                      <p:to>
                                        <p:strVal val="visible"/>
                                      </p:to>
                                    </p:set>
                                    <p:animEffect transition="in" filter="box(in)">
                                      <p:cBhvr>
                                        <p:cTn id="115" dur="500"/>
                                        <p:tgtEl>
                                          <p:spTgt spid="8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5" grpId="0" animBg="1"/>
      <p:bldP spid="8216" grpId="0" animBg="1"/>
      <p:bldP spid="8217" grpId="0" animBg="1"/>
      <p:bldP spid="8219" grpId="0" animBg="1"/>
      <p:bldP spid="8220" grpId="0" animBg="1"/>
      <p:bldP spid="8221" grpId="0" animBg="1"/>
      <p:bldP spid="8222" grpId="0" animBg="1"/>
      <p:bldP spid="8223" grpId="0" animBg="1"/>
      <p:bldP spid="8224" grpId="0"/>
      <p:bldP spid="823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2">
            <a:extLst>
              <a:ext uri="{FF2B5EF4-FFF2-40B4-BE49-F238E27FC236}">
                <a16:creationId xmlns:a16="http://schemas.microsoft.com/office/drawing/2014/main" id="{554C6ACF-FF39-4B91-ADB9-CD7D7EDB096D}"/>
              </a:ext>
            </a:extLst>
          </p:cNvPr>
          <p:cNvGrpSpPr>
            <a:grpSpLocks/>
          </p:cNvGrpSpPr>
          <p:nvPr/>
        </p:nvGrpSpPr>
        <p:grpSpPr bwMode="auto">
          <a:xfrm>
            <a:off x="-1588" y="1588"/>
            <a:ext cx="9147176" cy="6856412"/>
            <a:chOff x="-1" y="1"/>
            <a:chExt cx="5762" cy="4319"/>
          </a:xfrm>
        </p:grpSpPr>
        <p:pic>
          <p:nvPicPr>
            <p:cNvPr id="21518" name="Picture 4" descr="Khung hinh hoa PPT 7">
              <a:extLst>
                <a:ext uri="{FF2B5EF4-FFF2-40B4-BE49-F238E27FC236}">
                  <a16:creationId xmlns:a16="http://schemas.microsoft.com/office/drawing/2014/main" id="{E5D54BFD-C1C5-497B-9430-820D78D1EDEA}"/>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47816" r="51711"/>
            <a:stretch>
              <a:fillRect/>
            </a:stretch>
          </p:blipFill>
          <p:spPr bwMode="auto">
            <a:xfrm rot="-5400000">
              <a:off x="4501" y="3060"/>
              <a:ext cx="1392" cy="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9" name="Picture 5" descr="Khung hinh hoa PPT 7">
              <a:extLst>
                <a:ext uri="{FF2B5EF4-FFF2-40B4-BE49-F238E27FC236}">
                  <a16:creationId xmlns:a16="http://schemas.microsoft.com/office/drawing/2014/main" id="{781C06C7-887A-475E-BCE3-878A5566A59D}"/>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47816" r="51711"/>
            <a:stretch>
              <a:fillRect/>
            </a:stretch>
          </p:blipFill>
          <p:spPr bwMode="auto">
            <a:xfrm rot="5400000">
              <a:off x="-141" y="141"/>
              <a:ext cx="1488" cy="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8">
            <a:extLst>
              <a:ext uri="{FF2B5EF4-FFF2-40B4-BE49-F238E27FC236}">
                <a16:creationId xmlns:a16="http://schemas.microsoft.com/office/drawing/2014/main" id="{242C1C77-C856-42BC-9689-810AAD6184E5}"/>
              </a:ext>
            </a:extLst>
          </p:cNvPr>
          <p:cNvGrpSpPr>
            <a:grpSpLocks/>
          </p:cNvGrpSpPr>
          <p:nvPr/>
        </p:nvGrpSpPr>
        <p:grpSpPr bwMode="auto">
          <a:xfrm>
            <a:off x="152400" y="1371600"/>
            <a:ext cx="8839200" cy="5181600"/>
            <a:chOff x="152400" y="1371600"/>
            <a:chExt cx="8839200" cy="5181600"/>
          </a:xfrm>
        </p:grpSpPr>
        <p:pic>
          <p:nvPicPr>
            <p:cNvPr id="21510" name="Picture 9" descr="http://www.dshs.state.tx.us/uploadedImages/Content/Family_and_Community_Health/newborn/images/PKU_untreated.jpg">
              <a:extLst>
                <a:ext uri="{FF2B5EF4-FFF2-40B4-BE49-F238E27FC236}">
                  <a16:creationId xmlns:a16="http://schemas.microsoft.com/office/drawing/2014/main" id="{FA066BD7-4182-49DF-A32B-6330E4B98A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371600"/>
              <a:ext cx="4597400" cy="351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15" descr="http://www.i-am-pregnant.com/images/Phenylketonuria-(PKU).jpg">
              <a:extLst>
                <a:ext uri="{FF2B5EF4-FFF2-40B4-BE49-F238E27FC236}">
                  <a16:creationId xmlns:a16="http://schemas.microsoft.com/office/drawing/2014/main" id="{01C45340-F6C2-4F1B-A228-0176A13918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950" y="5105400"/>
              <a:ext cx="10858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17" descr="http://www.lifemartini.com/wp-content/uploads/2011/07/Phenylketonuria.jpg">
              <a:extLst>
                <a:ext uri="{FF2B5EF4-FFF2-40B4-BE49-F238E27FC236}">
                  <a16:creationId xmlns:a16="http://schemas.microsoft.com/office/drawing/2014/main" id="{992333E5-89F3-4C91-A225-40FB746FFCD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0400" y="1752600"/>
              <a:ext cx="198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12" descr="http://www.pkuworld.org/home/docs/history/guthrie200.jpg">
              <a:extLst>
                <a:ext uri="{FF2B5EF4-FFF2-40B4-BE49-F238E27FC236}">
                  <a16:creationId xmlns:a16="http://schemas.microsoft.com/office/drawing/2014/main" id="{373BA6C0-A531-40EB-A470-DDEBA03F36C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5600" y="1524000"/>
              <a:ext cx="19812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4" name="TextBox 13">
              <a:extLst>
                <a:ext uri="{FF2B5EF4-FFF2-40B4-BE49-F238E27FC236}">
                  <a16:creationId xmlns:a16="http://schemas.microsoft.com/office/drawing/2014/main" id="{D8753D63-92BE-45B0-9047-137E8FB8356C}"/>
                </a:ext>
              </a:extLst>
            </p:cNvPr>
            <p:cNvSpPr txBox="1">
              <a:spLocks noChangeArrowheads="1"/>
            </p:cNvSpPr>
            <p:nvPr/>
          </p:nvSpPr>
          <p:spPr bwMode="auto">
            <a:xfrm>
              <a:off x="152400" y="4648200"/>
              <a:ext cx="21336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a:latin typeface="Times New Roman" panose="02020603050405020304" pitchFamily="18" charset="0"/>
                  <a:cs typeface="Times New Roman" panose="02020603050405020304" pitchFamily="18" charset="0"/>
                </a:rPr>
                <a:t>Biểu hiện bệnh</a:t>
              </a:r>
              <a:endParaRPr lang="vi-VN" altLang="en-US" sz="1800">
                <a:latin typeface="Times New Roman" panose="02020603050405020304" pitchFamily="18" charset="0"/>
                <a:cs typeface="Times New Roman" panose="02020603050405020304" pitchFamily="18" charset="0"/>
              </a:endParaRPr>
            </a:p>
          </p:txBody>
        </p:sp>
        <p:sp>
          <p:nvSpPr>
            <p:cNvPr id="21515" name="TextBox 17">
              <a:extLst>
                <a:ext uri="{FF2B5EF4-FFF2-40B4-BE49-F238E27FC236}">
                  <a16:creationId xmlns:a16="http://schemas.microsoft.com/office/drawing/2014/main" id="{8711CDCB-DAE3-4F21-8AAB-4B9A9906831E}"/>
                </a:ext>
              </a:extLst>
            </p:cNvPr>
            <p:cNvSpPr txBox="1">
              <a:spLocks noChangeArrowheads="1"/>
            </p:cNvSpPr>
            <p:nvPr/>
          </p:nvSpPr>
          <p:spPr bwMode="auto">
            <a:xfrm>
              <a:off x="5029200" y="1600200"/>
              <a:ext cx="1981200" cy="14773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i="1">
                  <a:latin typeface="Times New Roman" panose="02020603050405020304" pitchFamily="18" charset="0"/>
                  <a:cs typeface="Times New Roman" panose="02020603050405020304" pitchFamily="18" charset="0"/>
                </a:rPr>
                <a:t>Ông Guthrie và phương pháp xét nghiệm sớm bệnh phêninkêtô niệu ở trẻ sơ sinh</a:t>
              </a:r>
              <a:endParaRPr lang="vi-VN" altLang="en-US" sz="1800" i="1">
                <a:latin typeface="Times New Roman" panose="02020603050405020304" pitchFamily="18" charset="0"/>
                <a:cs typeface="Times New Roman" panose="02020603050405020304" pitchFamily="18" charset="0"/>
              </a:endParaRPr>
            </a:p>
          </p:txBody>
        </p:sp>
        <p:sp>
          <p:nvSpPr>
            <p:cNvPr id="21516" name="TextBox 18">
              <a:extLst>
                <a:ext uri="{FF2B5EF4-FFF2-40B4-BE49-F238E27FC236}">
                  <a16:creationId xmlns:a16="http://schemas.microsoft.com/office/drawing/2014/main" id="{5032B74F-C52B-4ECF-B4CF-FB575BBB7E4A}"/>
                </a:ext>
              </a:extLst>
            </p:cNvPr>
            <p:cNvSpPr txBox="1">
              <a:spLocks noChangeArrowheads="1"/>
            </p:cNvSpPr>
            <p:nvPr/>
          </p:nvSpPr>
          <p:spPr bwMode="auto">
            <a:xfrm>
              <a:off x="1905000" y="5276850"/>
              <a:ext cx="838200"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i="1">
                  <a:latin typeface="Times New Roman" panose="02020603050405020304" pitchFamily="18" charset="0"/>
                  <a:cs typeface="Times New Roman" panose="02020603050405020304" pitchFamily="18" charset="0"/>
                </a:rPr>
                <a:t>Sữa dành cho trẻ bệnh</a:t>
              </a:r>
              <a:endParaRPr lang="vi-VN" altLang="en-US" sz="1800" i="1">
                <a:latin typeface="Times New Roman" panose="02020603050405020304" pitchFamily="18" charset="0"/>
                <a:cs typeface="Times New Roman" panose="02020603050405020304" pitchFamily="18" charset="0"/>
              </a:endParaRPr>
            </a:p>
          </p:txBody>
        </p:sp>
        <p:pic>
          <p:nvPicPr>
            <p:cNvPr id="21517" name="Picture 2" descr="F:\MY DOCUMENT\FRIENDS\LE HUE\THAO GIANG CUM\LE HUE\PHENYLALANINE FOODS.jpg">
              <a:extLst>
                <a:ext uri="{FF2B5EF4-FFF2-40B4-BE49-F238E27FC236}">
                  <a16:creationId xmlns:a16="http://schemas.microsoft.com/office/drawing/2014/main" id="{7FCF20D1-CDC8-4DCC-AF06-D18A2EA5431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00400" y="3810000"/>
              <a:ext cx="5322887" cy="2646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508" name="Slide Number Placeholder 16">
            <a:extLst>
              <a:ext uri="{FF2B5EF4-FFF2-40B4-BE49-F238E27FC236}">
                <a16:creationId xmlns:a16="http://schemas.microsoft.com/office/drawing/2014/main" id="{C5DCC929-F65F-4406-8573-1F81605B458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1642466-9D6F-4D4D-849E-AF12EE384689}" type="slidenum">
              <a:rPr lang="en-US" altLang="en-US" sz="1400" smtClean="0">
                <a:latin typeface="Verdana" panose="020B0604030504040204" pitchFamily="34" charset="0"/>
              </a:rPr>
              <a:pPr>
                <a:spcBef>
                  <a:spcPct val="0"/>
                </a:spcBef>
                <a:buFontTx/>
                <a:buNone/>
              </a:pPr>
              <a:t>15</a:t>
            </a:fld>
            <a:endParaRPr lang="en-US" altLang="en-US" sz="1400">
              <a:latin typeface="Verdana" panose="020B0604030504040204" pitchFamily="34" charset="0"/>
            </a:endParaRPr>
          </a:p>
        </p:txBody>
      </p:sp>
      <p:sp>
        <p:nvSpPr>
          <p:cNvPr id="2" name="TextBox 1">
            <a:extLst>
              <a:ext uri="{FF2B5EF4-FFF2-40B4-BE49-F238E27FC236}">
                <a16:creationId xmlns:a16="http://schemas.microsoft.com/office/drawing/2014/main" id="{643B7961-6BAD-4EC4-B2CC-9B52318A1496}"/>
              </a:ext>
            </a:extLst>
          </p:cNvPr>
          <p:cNvSpPr txBox="1"/>
          <p:nvPr/>
        </p:nvSpPr>
        <p:spPr>
          <a:xfrm>
            <a:off x="1282700" y="-61913"/>
            <a:ext cx="7556500" cy="1816101"/>
          </a:xfrm>
          <a:prstGeom prst="rect">
            <a:avLst/>
          </a:prstGeom>
          <a:noFill/>
        </p:spPr>
        <p:txBody>
          <a:bodyPr>
            <a:spAutoFit/>
          </a:bodyPr>
          <a:lstStyle/>
          <a:p>
            <a:pPr eaLnBrk="1" hangingPunct="1">
              <a:defRPr/>
            </a:pPr>
            <a:r>
              <a:rPr lang="en-US" sz="2400" dirty="0">
                <a:solidFill>
                  <a:srgbClr val="00B050"/>
                </a:solidFill>
              </a:rPr>
              <a:t>c. </a:t>
            </a:r>
            <a:r>
              <a:rPr lang="en-US" sz="2400" dirty="0" err="1">
                <a:solidFill>
                  <a:srgbClr val="00B050"/>
                </a:solidFill>
              </a:rPr>
              <a:t>Biện</a:t>
            </a:r>
            <a:r>
              <a:rPr lang="en-US" sz="2400" dirty="0">
                <a:solidFill>
                  <a:srgbClr val="00B050"/>
                </a:solidFill>
              </a:rPr>
              <a:t> </a:t>
            </a:r>
            <a:r>
              <a:rPr lang="en-US" sz="2400" dirty="0" err="1">
                <a:solidFill>
                  <a:srgbClr val="00B050"/>
                </a:solidFill>
              </a:rPr>
              <a:t>pháp</a:t>
            </a:r>
            <a:r>
              <a:rPr lang="en-US" sz="2400" dirty="0">
                <a:solidFill>
                  <a:srgbClr val="00B050"/>
                </a:solidFill>
              </a:rPr>
              <a:t> </a:t>
            </a:r>
            <a:r>
              <a:rPr lang="en-US" sz="2400" dirty="0" err="1">
                <a:solidFill>
                  <a:srgbClr val="00B050"/>
                </a:solidFill>
              </a:rPr>
              <a:t>phòng</a:t>
            </a:r>
            <a:r>
              <a:rPr lang="en-US" sz="2400" dirty="0">
                <a:solidFill>
                  <a:srgbClr val="00B050"/>
                </a:solidFill>
              </a:rPr>
              <a:t> </a:t>
            </a:r>
            <a:r>
              <a:rPr lang="en-US" sz="2400" dirty="0" err="1">
                <a:solidFill>
                  <a:srgbClr val="00B050"/>
                </a:solidFill>
              </a:rPr>
              <a:t>tránh</a:t>
            </a:r>
            <a:r>
              <a:rPr lang="en-US" sz="2400" b="0" dirty="0"/>
              <a:t>:   </a:t>
            </a:r>
          </a:p>
          <a:p>
            <a:pPr eaLnBrk="1" hangingPunct="1">
              <a:defRPr/>
            </a:pPr>
            <a:r>
              <a:rPr lang="en-US" sz="2000" b="0" dirty="0"/>
              <a:t>-    </a:t>
            </a:r>
            <a:r>
              <a:rPr lang="en-US" sz="2000" b="0" dirty="0" err="1"/>
              <a:t>Phát</a:t>
            </a:r>
            <a:r>
              <a:rPr lang="en-US" sz="2000" b="0" dirty="0"/>
              <a:t> </a:t>
            </a:r>
            <a:r>
              <a:rPr lang="en-US" sz="2000" b="0" dirty="0" err="1"/>
              <a:t>hiện</a:t>
            </a:r>
            <a:r>
              <a:rPr lang="en-US" sz="2000" b="0" dirty="0"/>
              <a:t> </a:t>
            </a:r>
            <a:r>
              <a:rPr lang="en-US" sz="2000" b="0" dirty="0" err="1"/>
              <a:t>sớm</a:t>
            </a:r>
            <a:r>
              <a:rPr lang="en-US" sz="2000" b="0" dirty="0"/>
              <a:t>.</a:t>
            </a:r>
          </a:p>
          <a:p>
            <a:pPr marL="342900" indent="-342900" eaLnBrk="1" hangingPunct="1">
              <a:buFontTx/>
              <a:buChar char="-"/>
              <a:defRPr/>
            </a:pPr>
            <a:r>
              <a:rPr lang="en-US" sz="2000" b="0" dirty="0" err="1"/>
              <a:t>Ăn</a:t>
            </a:r>
            <a:r>
              <a:rPr lang="en-US" sz="2000" b="0" dirty="0"/>
              <a:t> </a:t>
            </a:r>
            <a:r>
              <a:rPr lang="en-US" sz="2000" b="0" dirty="0" err="1"/>
              <a:t>kiêng</a:t>
            </a:r>
            <a:r>
              <a:rPr lang="en-US" sz="2000" b="0" dirty="0"/>
              <a:t> </a:t>
            </a:r>
            <a:r>
              <a:rPr lang="en-US" sz="2000" b="0" dirty="0" err="1"/>
              <a:t>hợp</a:t>
            </a:r>
            <a:r>
              <a:rPr lang="en-US" sz="2000" b="0" dirty="0"/>
              <a:t> </a:t>
            </a:r>
            <a:r>
              <a:rPr lang="en-US" sz="2000" b="0" dirty="0" err="1"/>
              <a:t>lý</a:t>
            </a:r>
            <a:r>
              <a:rPr lang="en-US" sz="2000" b="0" dirty="0"/>
              <a:t>: </a:t>
            </a:r>
            <a:r>
              <a:rPr lang="en-US" sz="2000" b="0" dirty="0" err="1"/>
              <a:t>không</a:t>
            </a:r>
            <a:r>
              <a:rPr lang="en-US" sz="2000" b="0" dirty="0"/>
              <a:t> </a:t>
            </a:r>
            <a:r>
              <a:rPr lang="en-US" sz="2000" b="0" dirty="0" err="1"/>
              <a:t>nên</a:t>
            </a:r>
            <a:r>
              <a:rPr lang="en-US" sz="2000" b="0" dirty="0"/>
              <a:t> </a:t>
            </a:r>
            <a:r>
              <a:rPr lang="en-US" sz="2000" b="0" dirty="0" err="1"/>
              <a:t>ăn</a:t>
            </a:r>
            <a:r>
              <a:rPr lang="en-US" sz="2000" b="0" dirty="0"/>
              <a:t> </a:t>
            </a:r>
            <a:r>
              <a:rPr lang="en-US" sz="2000" b="0" dirty="0" err="1"/>
              <a:t>thức</a:t>
            </a:r>
            <a:r>
              <a:rPr lang="en-US" sz="2000" b="0" dirty="0"/>
              <a:t> </a:t>
            </a:r>
            <a:r>
              <a:rPr lang="en-US" sz="2000" b="0" dirty="0" err="1"/>
              <a:t>ăn</a:t>
            </a:r>
            <a:r>
              <a:rPr lang="en-US" sz="2000" b="0" dirty="0"/>
              <a:t> </a:t>
            </a:r>
            <a:r>
              <a:rPr lang="en-US" sz="2000" b="0" dirty="0" err="1"/>
              <a:t>có</a:t>
            </a:r>
            <a:r>
              <a:rPr lang="en-US" sz="2000" b="0" dirty="0"/>
              <a:t> </a:t>
            </a:r>
            <a:r>
              <a:rPr lang="en-US" sz="2000" b="0" dirty="0" err="1"/>
              <a:t>chứa</a:t>
            </a:r>
            <a:r>
              <a:rPr lang="en-US" sz="2000" b="0" dirty="0"/>
              <a:t> </a:t>
            </a:r>
            <a:r>
              <a:rPr lang="en-US" sz="2000" b="0" dirty="0" err="1"/>
              <a:t>pheninalanin</a:t>
            </a:r>
            <a:r>
              <a:rPr lang="en-US" sz="2000" b="0" dirty="0"/>
              <a:t>.</a:t>
            </a:r>
          </a:p>
          <a:p>
            <a:pPr marL="342900" indent="-342900" eaLnBrk="1" hangingPunct="1">
              <a:buFontTx/>
              <a:buChar char="-"/>
              <a:defRPr/>
            </a:pPr>
            <a:r>
              <a:rPr lang="en-US" sz="2000" b="0" dirty="0" err="1"/>
              <a:t>Tuy</a:t>
            </a:r>
            <a:r>
              <a:rPr lang="en-US" sz="2000" b="0" dirty="0"/>
              <a:t> </a:t>
            </a:r>
            <a:r>
              <a:rPr lang="en-US" sz="2000" b="0" dirty="0" err="1"/>
              <a:t>nhiên</a:t>
            </a:r>
            <a:r>
              <a:rPr lang="en-US" sz="2000" b="0" dirty="0"/>
              <a:t>, </a:t>
            </a:r>
            <a:r>
              <a:rPr lang="en-US" sz="2000" b="0" dirty="0" err="1"/>
              <a:t>không</a:t>
            </a:r>
            <a:r>
              <a:rPr lang="en-US" sz="2000" b="0" dirty="0"/>
              <a:t> </a:t>
            </a:r>
            <a:r>
              <a:rPr lang="en-US" sz="2000" b="0" dirty="0" err="1"/>
              <a:t>thể</a:t>
            </a:r>
            <a:r>
              <a:rPr lang="en-US" sz="2000" b="0" dirty="0"/>
              <a:t> </a:t>
            </a:r>
            <a:r>
              <a:rPr lang="en-US" sz="2000" b="0" dirty="0" err="1"/>
              <a:t>loại</a:t>
            </a:r>
            <a:r>
              <a:rPr lang="en-US" sz="2000" b="0" dirty="0"/>
              <a:t> </a:t>
            </a:r>
            <a:r>
              <a:rPr lang="en-US" sz="2000" b="0" dirty="0" err="1"/>
              <a:t>bỏ</a:t>
            </a:r>
            <a:r>
              <a:rPr lang="en-US" sz="2000" b="0" dirty="0"/>
              <a:t> </a:t>
            </a:r>
            <a:r>
              <a:rPr lang="en-US" sz="2000" b="0" dirty="0" err="1"/>
              <a:t>hoàn</a:t>
            </a:r>
            <a:r>
              <a:rPr lang="en-US" sz="2000" b="0" dirty="0"/>
              <a:t> </a:t>
            </a:r>
            <a:r>
              <a:rPr lang="en-US" sz="2000" b="0" dirty="0" err="1"/>
              <a:t>toàn</a:t>
            </a:r>
            <a:r>
              <a:rPr lang="en-US" sz="2000" b="0" dirty="0"/>
              <a:t> </a:t>
            </a:r>
            <a:r>
              <a:rPr lang="en-US" sz="2000" b="0" dirty="0" err="1"/>
              <a:t>vì</a:t>
            </a:r>
            <a:r>
              <a:rPr lang="en-US" sz="2000" b="0" dirty="0"/>
              <a:t> </a:t>
            </a:r>
            <a:r>
              <a:rPr lang="en-US" sz="2000" b="0" dirty="0" err="1"/>
              <a:t>đây</a:t>
            </a:r>
            <a:r>
              <a:rPr lang="en-US" sz="2000" b="0" dirty="0"/>
              <a:t> </a:t>
            </a:r>
            <a:r>
              <a:rPr lang="en-US" sz="2000" b="0" dirty="0" err="1"/>
              <a:t>là</a:t>
            </a:r>
            <a:r>
              <a:rPr lang="en-US" sz="2000" b="0" dirty="0"/>
              <a:t> aa </a:t>
            </a:r>
            <a:r>
              <a:rPr lang="en-US" sz="2000" b="0" dirty="0" err="1"/>
              <a:t>không</a:t>
            </a:r>
            <a:r>
              <a:rPr lang="en-US" sz="2000" b="0" dirty="0"/>
              <a:t> </a:t>
            </a:r>
            <a:r>
              <a:rPr lang="en-US" sz="2000" b="0" dirty="0" err="1"/>
              <a:t>thay</a:t>
            </a:r>
            <a:r>
              <a:rPr lang="en-US" sz="2000" b="0" dirty="0"/>
              <a:t> </a:t>
            </a:r>
            <a:r>
              <a:rPr lang="en-US" sz="2000" b="0" dirty="0" err="1"/>
              <a:t>thế</a:t>
            </a:r>
            <a:r>
              <a:rPr lang="en-US" sz="2400" b="0" dirty="0"/>
              <a:t>.</a:t>
            </a:r>
          </a:p>
          <a:p>
            <a:pPr eaLnBrk="1" hangingPunct="1">
              <a:defRPr/>
            </a:pPr>
            <a:endParaRPr lang="en-US" sz="2400" b="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a:extLst>
              <a:ext uri="{FF2B5EF4-FFF2-40B4-BE49-F238E27FC236}">
                <a16:creationId xmlns:a16="http://schemas.microsoft.com/office/drawing/2014/main" id="{5AAB887B-33E5-472D-9BA5-6CB0889195E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CB92BB8-A173-42B3-AAEE-62B0403DB79F}" type="slidenum">
              <a:rPr lang="en-US" altLang="en-US" sz="1400" smtClean="0"/>
              <a:pPr>
                <a:spcBef>
                  <a:spcPct val="0"/>
                </a:spcBef>
                <a:buFontTx/>
                <a:buNone/>
              </a:pPr>
              <a:t>16</a:t>
            </a:fld>
            <a:endParaRPr lang="en-US" altLang="en-US" sz="1400"/>
          </a:p>
        </p:txBody>
      </p:sp>
      <p:sp>
        <p:nvSpPr>
          <p:cNvPr id="12294" name="Text Box 6">
            <a:extLst>
              <a:ext uri="{FF2B5EF4-FFF2-40B4-BE49-F238E27FC236}">
                <a16:creationId xmlns:a16="http://schemas.microsoft.com/office/drawing/2014/main" id="{4319FEDF-2BBC-4626-8787-3C19E8D0BB1A}"/>
              </a:ext>
            </a:extLst>
          </p:cNvPr>
          <p:cNvSpPr txBox="1">
            <a:spLocks noChangeArrowheads="1"/>
          </p:cNvSpPr>
          <p:nvPr/>
        </p:nvSpPr>
        <p:spPr bwMode="auto">
          <a:xfrm>
            <a:off x="23813" y="617538"/>
            <a:ext cx="21494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latin typeface="Times New Roman" panose="02020603050405020304" pitchFamily="18" charset="0"/>
              </a:rPr>
              <a:t>1. Khái niệm</a:t>
            </a:r>
          </a:p>
        </p:txBody>
      </p:sp>
      <p:sp>
        <p:nvSpPr>
          <p:cNvPr id="12297" name="Text Box 9">
            <a:extLst>
              <a:ext uri="{FF2B5EF4-FFF2-40B4-BE49-F238E27FC236}">
                <a16:creationId xmlns:a16="http://schemas.microsoft.com/office/drawing/2014/main" id="{98285A49-ACF4-4389-BD38-3D98E50B1BEE}"/>
              </a:ext>
            </a:extLst>
          </p:cNvPr>
          <p:cNvSpPr txBox="1">
            <a:spLocks noChangeArrowheads="1"/>
          </p:cNvSpPr>
          <p:nvPr/>
        </p:nvSpPr>
        <p:spPr bwMode="auto">
          <a:xfrm>
            <a:off x="152400" y="5102225"/>
            <a:ext cx="6705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2. Nguyên nhân:</a:t>
            </a:r>
          </a:p>
          <a:p>
            <a:pPr eaLnBrk="1" hangingPunct="1">
              <a:spcBef>
                <a:spcPct val="0"/>
              </a:spcBef>
              <a:buFontTx/>
              <a:buNone/>
            </a:pPr>
            <a:r>
              <a:rPr lang="en-US" altLang="en-US" sz="2400">
                <a:solidFill>
                  <a:srgbClr val="0000FF"/>
                </a:solidFill>
                <a:latin typeface="Times New Roman" panose="02020603050405020304" pitchFamily="18" charset="0"/>
              </a:rPr>
              <a:t>Do đột biến cấu trúc hay số lượng NST.</a:t>
            </a:r>
          </a:p>
        </p:txBody>
      </p:sp>
      <p:sp>
        <p:nvSpPr>
          <p:cNvPr id="12298" name="Rectangle 10">
            <a:extLst>
              <a:ext uri="{FF2B5EF4-FFF2-40B4-BE49-F238E27FC236}">
                <a16:creationId xmlns:a16="http://schemas.microsoft.com/office/drawing/2014/main" id="{CEE72A83-D6E0-4CCD-8F0B-E460C9BB74FE}"/>
              </a:ext>
            </a:extLst>
          </p:cNvPr>
          <p:cNvSpPr>
            <a:spLocks noChangeArrowheads="1"/>
          </p:cNvSpPr>
          <p:nvPr/>
        </p:nvSpPr>
        <p:spPr bwMode="auto">
          <a:xfrm>
            <a:off x="547688" y="2295525"/>
            <a:ext cx="3905250" cy="4619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Liên quan đến rất nhiều gen</a:t>
            </a:r>
          </a:p>
        </p:txBody>
      </p:sp>
      <p:sp>
        <p:nvSpPr>
          <p:cNvPr id="12299" name="Text Box 11">
            <a:extLst>
              <a:ext uri="{FF2B5EF4-FFF2-40B4-BE49-F238E27FC236}">
                <a16:creationId xmlns:a16="http://schemas.microsoft.com/office/drawing/2014/main" id="{3A9E2B78-98F4-4921-A4B2-139BE9BDF7F4}"/>
              </a:ext>
            </a:extLst>
          </p:cNvPr>
          <p:cNvSpPr txBox="1">
            <a:spLocks noChangeArrowheads="1"/>
          </p:cNvSpPr>
          <p:nvPr/>
        </p:nvSpPr>
        <p:spPr bwMode="auto">
          <a:xfrm>
            <a:off x="1098550" y="4232275"/>
            <a:ext cx="4648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Hội chứng bệnh</a:t>
            </a:r>
          </a:p>
        </p:txBody>
      </p:sp>
      <p:sp>
        <p:nvSpPr>
          <p:cNvPr id="12300" name="Line 12">
            <a:extLst>
              <a:ext uri="{FF2B5EF4-FFF2-40B4-BE49-F238E27FC236}">
                <a16:creationId xmlns:a16="http://schemas.microsoft.com/office/drawing/2014/main" id="{42A5B683-35ED-484A-9757-7E6C2CF79B34}"/>
              </a:ext>
            </a:extLst>
          </p:cNvPr>
          <p:cNvSpPr>
            <a:spLocks noChangeShapeType="1"/>
          </p:cNvSpPr>
          <p:nvPr/>
        </p:nvSpPr>
        <p:spPr bwMode="auto">
          <a:xfrm>
            <a:off x="2173288" y="2819400"/>
            <a:ext cx="0" cy="304800"/>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01" name="Text Box 13">
            <a:extLst>
              <a:ext uri="{FF2B5EF4-FFF2-40B4-BE49-F238E27FC236}">
                <a16:creationId xmlns:a16="http://schemas.microsoft.com/office/drawing/2014/main" id="{68730E70-B092-4BA1-A073-13F86DAE17F0}"/>
              </a:ext>
            </a:extLst>
          </p:cNvPr>
          <p:cNvSpPr txBox="1">
            <a:spLocks noChangeArrowheads="1"/>
          </p:cNvSpPr>
          <p:nvPr/>
        </p:nvSpPr>
        <p:spPr bwMode="auto">
          <a:xfrm>
            <a:off x="152400" y="3157538"/>
            <a:ext cx="4495800" cy="830262"/>
          </a:xfrm>
          <a:prstGeom prst="rect">
            <a:avLst/>
          </a:prstGeom>
          <a:solidFill>
            <a:srgbClr val="CCFF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latin typeface="Times New Roman" panose="02020603050405020304" pitchFamily="18" charset="0"/>
              </a:rPr>
              <a:t>Gây hàng loạt tổn thương nhiều hệ cơ quan của người bệnh</a:t>
            </a:r>
          </a:p>
        </p:txBody>
      </p:sp>
      <p:sp>
        <p:nvSpPr>
          <p:cNvPr id="19" name="Text Box 7">
            <a:extLst>
              <a:ext uri="{FF2B5EF4-FFF2-40B4-BE49-F238E27FC236}">
                <a16:creationId xmlns:a16="http://schemas.microsoft.com/office/drawing/2014/main" id="{572AA8C7-DCC5-4C87-A317-F84791E7602F}"/>
              </a:ext>
            </a:extLst>
          </p:cNvPr>
          <p:cNvSpPr txBox="1">
            <a:spLocks noChangeArrowheads="1"/>
          </p:cNvSpPr>
          <p:nvPr/>
        </p:nvSpPr>
        <p:spPr bwMode="auto">
          <a:xfrm>
            <a:off x="1122363" y="1439863"/>
            <a:ext cx="2286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solidFill>
                  <a:srgbClr val="0000FF"/>
                </a:solidFill>
                <a:latin typeface="Times New Roman" panose="02020603050405020304" pitchFamily="18" charset="0"/>
              </a:rPr>
              <a:t>Đột biến NST</a:t>
            </a:r>
          </a:p>
        </p:txBody>
      </p:sp>
      <p:sp>
        <p:nvSpPr>
          <p:cNvPr id="17" name="Rectangle 16">
            <a:extLst>
              <a:ext uri="{FF2B5EF4-FFF2-40B4-BE49-F238E27FC236}">
                <a16:creationId xmlns:a16="http://schemas.microsoft.com/office/drawing/2014/main" id="{DEF81B8C-F9EF-4A9D-B725-B814AF28BB8D}"/>
              </a:ext>
            </a:extLst>
          </p:cNvPr>
          <p:cNvSpPr/>
          <p:nvPr/>
        </p:nvSpPr>
        <p:spPr>
          <a:xfrm>
            <a:off x="-20472" y="-66685"/>
            <a:ext cx="8081892" cy="461665"/>
          </a:xfrm>
          <a:prstGeom prst="rect">
            <a:avLst/>
          </a:prstGeom>
        </p:spPr>
        <p:txBody>
          <a:bodyPr wrap="none">
            <a:spAutoFit/>
          </a:bodyPr>
          <a:lstStyle/>
          <a:p>
            <a:pPr eaLnBrk="1" hangingPunct="1">
              <a:defRPr/>
            </a:pPr>
            <a:r>
              <a:rPr lang="en-US" sz="2400" kern="10" dirty="0">
                <a:ln w="9525">
                  <a:solidFill>
                    <a:srgbClr val="2F2FFF"/>
                  </a:solidFill>
                  <a:round/>
                  <a:headEnd/>
                  <a:tailEnd/>
                </a:ln>
                <a:solidFill>
                  <a:srgbClr val="FF00FF"/>
                </a:solidFill>
                <a:effectLst>
                  <a:outerShdw dist="45791" dir="2021404" algn="ctr" rotWithShape="0">
                    <a:srgbClr val="B2B2B2">
                      <a:alpha val="79999"/>
                    </a:srgbClr>
                  </a:outerShdw>
                </a:effectLst>
                <a:latin typeface="Times New Roman"/>
                <a:cs typeface="Times New Roman"/>
              </a:rPr>
              <a:t>II. </a:t>
            </a:r>
            <a:r>
              <a:rPr lang="en-US" sz="2400" kern="10" dirty="0" err="1">
                <a:ln w="9525">
                  <a:solidFill>
                    <a:srgbClr val="2F2FFF"/>
                  </a:solidFill>
                  <a:round/>
                  <a:headEnd/>
                  <a:tailEnd/>
                </a:ln>
                <a:solidFill>
                  <a:srgbClr val="FF00FF"/>
                </a:solidFill>
                <a:effectLst>
                  <a:outerShdw dist="45791" dir="2021404" algn="ctr" rotWithShape="0">
                    <a:srgbClr val="B2B2B2">
                      <a:alpha val="79999"/>
                    </a:srgbClr>
                  </a:outerShdw>
                </a:effectLst>
                <a:latin typeface="Times New Roman"/>
                <a:cs typeface="Times New Roman"/>
              </a:rPr>
              <a:t>HỘI</a:t>
            </a:r>
            <a:r>
              <a:rPr lang="en-US" sz="2400" kern="10" dirty="0">
                <a:ln w="9525">
                  <a:solidFill>
                    <a:srgbClr val="2F2FFF"/>
                  </a:solidFill>
                  <a:round/>
                  <a:headEnd/>
                  <a:tailEnd/>
                </a:ln>
                <a:solidFill>
                  <a:srgbClr val="FF00FF"/>
                </a:solidFill>
                <a:effectLst>
                  <a:outerShdw dist="45791" dir="2021404" algn="ctr" rotWithShape="0">
                    <a:srgbClr val="B2B2B2">
                      <a:alpha val="79999"/>
                    </a:srgbClr>
                  </a:outerShdw>
                </a:effectLst>
                <a:latin typeface="Times New Roman"/>
                <a:cs typeface="Times New Roman"/>
              </a:rPr>
              <a:t> CHỨNG BỆNH LIÊN QUAN ĐẾN ĐỘT BIẾN NST</a:t>
            </a:r>
            <a:endParaRPr lang="en-US" sz="2400" dirty="0"/>
          </a:p>
        </p:txBody>
      </p:sp>
      <p:sp>
        <p:nvSpPr>
          <p:cNvPr id="12" name="Line 12">
            <a:extLst>
              <a:ext uri="{FF2B5EF4-FFF2-40B4-BE49-F238E27FC236}">
                <a16:creationId xmlns:a16="http://schemas.microsoft.com/office/drawing/2014/main" id="{FA8AC254-4960-44E2-8F9F-E8D151563603}"/>
              </a:ext>
            </a:extLst>
          </p:cNvPr>
          <p:cNvSpPr>
            <a:spLocks noChangeShapeType="1"/>
          </p:cNvSpPr>
          <p:nvPr/>
        </p:nvSpPr>
        <p:spPr bwMode="auto">
          <a:xfrm>
            <a:off x="2173288" y="3979863"/>
            <a:ext cx="0" cy="304800"/>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 name="Line 12">
            <a:extLst>
              <a:ext uri="{FF2B5EF4-FFF2-40B4-BE49-F238E27FC236}">
                <a16:creationId xmlns:a16="http://schemas.microsoft.com/office/drawing/2014/main" id="{AD8BB5A0-1554-4EF9-9402-C9818316077F}"/>
              </a:ext>
            </a:extLst>
          </p:cNvPr>
          <p:cNvSpPr>
            <a:spLocks noChangeShapeType="1"/>
          </p:cNvSpPr>
          <p:nvPr/>
        </p:nvSpPr>
        <p:spPr bwMode="auto">
          <a:xfrm>
            <a:off x="2173288" y="1990725"/>
            <a:ext cx="0" cy="304800"/>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2294"/>
                                        </p:tgtEl>
                                        <p:attrNameLst>
                                          <p:attrName>style.visibility</p:attrName>
                                        </p:attrNameLst>
                                      </p:cBhvr>
                                      <p:to>
                                        <p:strVal val="visible"/>
                                      </p:to>
                                    </p:set>
                                    <p:animEffect transition="in" filter="diamond(in)">
                                      <p:cBhvr>
                                        <p:cTn id="13" dur="2000"/>
                                        <p:tgtEl>
                                          <p:spTgt spid="1229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ox(in)">
                                      <p:cBhvr>
                                        <p:cTn id="18" dur="500"/>
                                        <p:tgtEl>
                                          <p:spTgt spid="1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298"/>
                                        </p:tgtEl>
                                        <p:attrNameLst>
                                          <p:attrName>style.visibility</p:attrName>
                                        </p:attrNameLst>
                                      </p:cBhvr>
                                      <p:to>
                                        <p:strVal val="visible"/>
                                      </p:to>
                                    </p:set>
                                    <p:anim calcmode="lin" valueType="num">
                                      <p:cBhvr additive="base">
                                        <p:cTn id="23" dur="500" fill="hold"/>
                                        <p:tgtEl>
                                          <p:spTgt spid="12298"/>
                                        </p:tgtEl>
                                        <p:attrNameLst>
                                          <p:attrName>ppt_x</p:attrName>
                                        </p:attrNameLst>
                                      </p:cBhvr>
                                      <p:tavLst>
                                        <p:tav tm="0">
                                          <p:val>
                                            <p:strVal val="#ppt_x"/>
                                          </p:val>
                                        </p:tav>
                                        <p:tav tm="100000">
                                          <p:val>
                                            <p:strVal val="#ppt_x"/>
                                          </p:val>
                                        </p:tav>
                                      </p:tavLst>
                                    </p:anim>
                                    <p:anim calcmode="lin" valueType="num">
                                      <p:cBhvr additive="base">
                                        <p:cTn id="24" dur="500" fill="hold"/>
                                        <p:tgtEl>
                                          <p:spTgt spid="1229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2300"/>
                                        </p:tgtEl>
                                        <p:attrNameLst>
                                          <p:attrName>style.visibility</p:attrName>
                                        </p:attrNameLst>
                                      </p:cBhvr>
                                      <p:to>
                                        <p:strVal val="visible"/>
                                      </p:to>
                                    </p:set>
                                    <p:anim calcmode="lin" valueType="num">
                                      <p:cBhvr additive="base">
                                        <p:cTn id="27" dur="500" fill="hold"/>
                                        <p:tgtEl>
                                          <p:spTgt spid="12300"/>
                                        </p:tgtEl>
                                        <p:attrNameLst>
                                          <p:attrName>ppt_x</p:attrName>
                                        </p:attrNameLst>
                                      </p:cBhvr>
                                      <p:tavLst>
                                        <p:tav tm="0">
                                          <p:val>
                                            <p:strVal val="#ppt_x"/>
                                          </p:val>
                                        </p:tav>
                                        <p:tav tm="100000">
                                          <p:val>
                                            <p:strVal val="#ppt_x"/>
                                          </p:val>
                                        </p:tav>
                                      </p:tavLst>
                                    </p:anim>
                                    <p:anim calcmode="lin" valueType="num">
                                      <p:cBhvr additive="base">
                                        <p:cTn id="28" dur="500" fill="hold"/>
                                        <p:tgtEl>
                                          <p:spTgt spid="1230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301"/>
                                        </p:tgtEl>
                                        <p:attrNameLst>
                                          <p:attrName>style.visibility</p:attrName>
                                        </p:attrNameLst>
                                      </p:cBhvr>
                                      <p:to>
                                        <p:strVal val="visible"/>
                                      </p:to>
                                    </p:set>
                                    <p:anim calcmode="lin" valueType="num">
                                      <p:cBhvr additive="base">
                                        <p:cTn id="31" dur="500" fill="hold"/>
                                        <p:tgtEl>
                                          <p:spTgt spid="12301"/>
                                        </p:tgtEl>
                                        <p:attrNameLst>
                                          <p:attrName>ppt_x</p:attrName>
                                        </p:attrNameLst>
                                      </p:cBhvr>
                                      <p:tavLst>
                                        <p:tav tm="0">
                                          <p:val>
                                            <p:strVal val="#ppt_x"/>
                                          </p:val>
                                        </p:tav>
                                        <p:tav tm="100000">
                                          <p:val>
                                            <p:strVal val="#ppt_x"/>
                                          </p:val>
                                        </p:tav>
                                      </p:tavLst>
                                    </p:anim>
                                    <p:anim calcmode="lin" valueType="num">
                                      <p:cBhvr additive="base">
                                        <p:cTn id="32" dur="500" fill="hold"/>
                                        <p:tgtEl>
                                          <p:spTgt spid="1230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2299"/>
                                        </p:tgtEl>
                                        <p:attrNameLst>
                                          <p:attrName>style.visibility</p:attrName>
                                        </p:attrNameLst>
                                      </p:cBhvr>
                                      <p:to>
                                        <p:strVal val="visible"/>
                                      </p:to>
                                    </p:set>
                                    <p:anim calcmode="lin" valueType="num">
                                      <p:cBhvr additive="base">
                                        <p:cTn id="45" dur="500" fill="hold"/>
                                        <p:tgtEl>
                                          <p:spTgt spid="12299"/>
                                        </p:tgtEl>
                                        <p:attrNameLst>
                                          <p:attrName>ppt_x</p:attrName>
                                        </p:attrNameLst>
                                      </p:cBhvr>
                                      <p:tavLst>
                                        <p:tav tm="0">
                                          <p:val>
                                            <p:strVal val="#ppt_x"/>
                                          </p:val>
                                        </p:tav>
                                        <p:tav tm="100000">
                                          <p:val>
                                            <p:strVal val="#ppt_x"/>
                                          </p:val>
                                        </p:tav>
                                      </p:tavLst>
                                    </p:anim>
                                    <p:anim calcmode="lin" valueType="num">
                                      <p:cBhvr additive="base">
                                        <p:cTn id="46" dur="500" fill="hold"/>
                                        <p:tgtEl>
                                          <p:spTgt spid="12299"/>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2297"/>
                                        </p:tgtEl>
                                        <p:attrNameLst>
                                          <p:attrName>style.visibility</p:attrName>
                                        </p:attrNameLst>
                                      </p:cBhvr>
                                      <p:to>
                                        <p:strVal val="visible"/>
                                      </p:to>
                                    </p:set>
                                    <p:animEffect transition="in" filter="fade">
                                      <p:cBhvr>
                                        <p:cTn id="51" dur="1000"/>
                                        <p:tgtEl>
                                          <p:spTgt spid="12297"/>
                                        </p:tgtEl>
                                      </p:cBhvr>
                                    </p:animEffect>
                                    <p:anim calcmode="lin" valueType="num">
                                      <p:cBhvr>
                                        <p:cTn id="52" dur="1000" fill="hold"/>
                                        <p:tgtEl>
                                          <p:spTgt spid="12297"/>
                                        </p:tgtEl>
                                        <p:attrNameLst>
                                          <p:attrName>ppt_x</p:attrName>
                                        </p:attrNameLst>
                                      </p:cBhvr>
                                      <p:tavLst>
                                        <p:tav tm="0">
                                          <p:val>
                                            <p:strVal val="#ppt_x"/>
                                          </p:val>
                                        </p:tav>
                                        <p:tav tm="100000">
                                          <p:val>
                                            <p:strVal val="#ppt_x"/>
                                          </p:val>
                                        </p:tav>
                                      </p:tavLst>
                                    </p:anim>
                                    <p:anim calcmode="lin" valueType="num">
                                      <p:cBhvr>
                                        <p:cTn id="53" dur="1000" fill="hold"/>
                                        <p:tgtEl>
                                          <p:spTgt spid="122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P spid="12297" grpId="0"/>
      <p:bldP spid="12298" grpId="0" animBg="1"/>
      <p:bldP spid="12299" grpId="0"/>
      <p:bldP spid="12301" grpId="0" animBg="1"/>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2">
            <a:extLst>
              <a:ext uri="{FF2B5EF4-FFF2-40B4-BE49-F238E27FC236}">
                <a16:creationId xmlns:a16="http://schemas.microsoft.com/office/drawing/2014/main" id="{6FA2360A-544C-4C7B-968F-CE486E2BA02D}"/>
              </a:ext>
            </a:extLst>
          </p:cNvPr>
          <p:cNvGrpSpPr>
            <a:grpSpLocks/>
          </p:cNvGrpSpPr>
          <p:nvPr/>
        </p:nvGrpSpPr>
        <p:grpSpPr bwMode="auto">
          <a:xfrm>
            <a:off x="-1588" y="1588"/>
            <a:ext cx="9147176" cy="6856412"/>
            <a:chOff x="-1" y="1"/>
            <a:chExt cx="5762" cy="4319"/>
          </a:xfrm>
        </p:grpSpPr>
        <p:pic>
          <p:nvPicPr>
            <p:cNvPr id="25609" name="Picture 4" descr="Khung hinh hoa PPT 7">
              <a:extLst>
                <a:ext uri="{FF2B5EF4-FFF2-40B4-BE49-F238E27FC236}">
                  <a16:creationId xmlns:a16="http://schemas.microsoft.com/office/drawing/2014/main" id="{FAC1E8B8-DEA4-47C3-9236-D81909785634}"/>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47816" r="51711"/>
            <a:stretch>
              <a:fillRect/>
            </a:stretch>
          </p:blipFill>
          <p:spPr bwMode="auto">
            <a:xfrm rot="-5400000">
              <a:off x="4501" y="3060"/>
              <a:ext cx="1392" cy="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5" descr="Khung hinh hoa PPT 7">
              <a:extLst>
                <a:ext uri="{FF2B5EF4-FFF2-40B4-BE49-F238E27FC236}">
                  <a16:creationId xmlns:a16="http://schemas.microsoft.com/office/drawing/2014/main" id="{7B9F11C4-0808-4BD3-9977-735C7F15F152}"/>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47816" r="51711"/>
            <a:stretch>
              <a:fillRect/>
            </a:stretch>
          </p:blipFill>
          <p:spPr bwMode="auto">
            <a:xfrm rot="5400000">
              <a:off x="-141" y="141"/>
              <a:ext cx="1488" cy="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22">
            <a:extLst>
              <a:ext uri="{FF2B5EF4-FFF2-40B4-BE49-F238E27FC236}">
                <a16:creationId xmlns:a16="http://schemas.microsoft.com/office/drawing/2014/main" id="{52B15F87-FBB5-4490-8D28-FE62D2B95A2B}"/>
              </a:ext>
            </a:extLst>
          </p:cNvPr>
          <p:cNvGrpSpPr>
            <a:grpSpLocks/>
          </p:cNvGrpSpPr>
          <p:nvPr/>
        </p:nvGrpSpPr>
        <p:grpSpPr bwMode="auto">
          <a:xfrm>
            <a:off x="1295400" y="609600"/>
            <a:ext cx="6507163" cy="2357438"/>
            <a:chOff x="576" y="2640"/>
            <a:chExt cx="3024" cy="960"/>
          </a:xfrm>
        </p:grpSpPr>
        <p:pic>
          <p:nvPicPr>
            <p:cNvPr id="25607" name="Picture 20">
              <a:extLst>
                <a:ext uri="{FF2B5EF4-FFF2-40B4-BE49-F238E27FC236}">
                  <a16:creationId xmlns:a16="http://schemas.microsoft.com/office/drawing/2014/main" id="{D9B22484-9313-40F5-B4D8-96C32C5050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 y="2640"/>
              <a:ext cx="1488" cy="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21">
              <a:extLst>
                <a:ext uri="{FF2B5EF4-FFF2-40B4-BE49-F238E27FC236}">
                  <a16:creationId xmlns:a16="http://schemas.microsoft.com/office/drawing/2014/main" id="{B4B22D03-B047-49BD-AB1F-4EABD9F698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2" y="2640"/>
              <a:ext cx="1488"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458" name="Picture 26" descr="http://learn.genetics.utah.edu/content/disorders/whataregd/cdc/images/cri-du-chat_diagram.gif">
            <a:extLst>
              <a:ext uri="{FF2B5EF4-FFF2-40B4-BE49-F238E27FC236}">
                <a16:creationId xmlns:a16="http://schemas.microsoft.com/office/drawing/2014/main" id="{7BA8137E-0332-4EC4-8844-75F7C12B8D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3365500"/>
            <a:ext cx="27432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a:extLst>
              <a:ext uri="{FF2B5EF4-FFF2-40B4-BE49-F238E27FC236}">
                <a16:creationId xmlns:a16="http://schemas.microsoft.com/office/drawing/2014/main" id="{19C30F7E-14BA-41F0-B506-E02CCA3648C0}"/>
              </a:ext>
            </a:extLst>
          </p:cNvPr>
          <p:cNvSpPr txBox="1">
            <a:spLocks noChangeArrowheads="1"/>
          </p:cNvSpPr>
          <p:nvPr/>
        </p:nvSpPr>
        <p:spPr bwMode="auto">
          <a:xfrm>
            <a:off x="1600200" y="5470525"/>
            <a:ext cx="563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a:latin typeface="Times New Roman" panose="02020603050405020304" pitchFamily="18" charset="0"/>
                <a:cs typeface="Times New Roman" panose="02020603050405020304" pitchFamily="18" charset="0"/>
              </a:rPr>
              <a:t>Hội chứng Tiếng mèo kêu: mất đoạn vai ngắn số 5.</a:t>
            </a:r>
            <a:endParaRPr lang="vi-VN" altLang="en-US" sz="1800">
              <a:latin typeface="Times New Roman" panose="02020603050405020304" pitchFamily="18" charset="0"/>
              <a:cs typeface="Times New Roman" panose="02020603050405020304" pitchFamily="18" charset="0"/>
            </a:endParaRPr>
          </a:p>
        </p:txBody>
      </p:sp>
      <p:sp>
        <p:nvSpPr>
          <p:cNvPr id="25606" name="Slide Number Placeholder 28">
            <a:extLst>
              <a:ext uri="{FF2B5EF4-FFF2-40B4-BE49-F238E27FC236}">
                <a16:creationId xmlns:a16="http://schemas.microsoft.com/office/drawing/2014/main" id="{5E907DA7-79E9-4CE4-8061-BAF2B23FF05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1294E3F-02E4-41D4-AA83-A4B5A313A3FF}" type="slidenum">
              <a:rPr lang="en-US" altLang="en-US" sz="1400" smtClean="0">
                <a:latin typeface="Verdana" panose="020B0604030504040204" pitchFamily="34" charset="0"/>
              </a:rPr>
              <a:pPr>
                <a:spcBef>
                  <a:spcPct val="0"/>
                </a:spcBef>
                <a:buFontTx/>
                <a:buNone/>
              </a:pPr>
              <a:t>17</a:t>
            </a:fld>
            <a:endParaRPr lang="en-US" altLang="en-US" sz="1400">
              <a:latin typeface="Verdana" panose="020B060403050404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box(in)">
                                      <p:cBhvr>
                                        <p:cTn id="11" dur="1000"/>
                                        <p:tgtEl>
                                          <p:spTgt spid="26"/>
                                        </p:tgtEl>
                                      </p:cBhvr>
                                    </p:animEffect>
                                  </p:childTnLst>
                                </p:cTn>
                              </p:par>
                            </p:childTnLst>
                          </p:cTn>
                        </p:par>
                        <p:par>
                          <p:cTn id="12" fill="hold" nodeType="afterGroup">
                            <p:stCondLst>
                              <p:cond delay="1500"/>
                            </p:stCondLst>
                            <p:childTnLst>
                              <p:par>
                                <p:cTn id="13" presetID="4" presetClass="entr" presetSubtype="16" fill="hold" nodeType="afterEffect">
                                  <p:stCondLst>
                                    <p:cond delay="0"/>
                                  </p:stCondLst>
                                  <p:childTnLst>
                                    <p:set>
                                      <p:cBhvr>
                                        <p:cTn id="14" dur="1" fill="hold">
                                          <p:stCondLst>
                                            <p:cond delay="0"/>
                                          </p:stCondLst>
                                        </p:cTn>
                                        <p:tgtEl>
                                          <p:spTgt spid="18458"/>
                                        </p:tgtEl>
                                        <p:attrNameLst>
                                          <p:attrName>style.visibility</p:attrName>
                                        </p:attrNameLst>
                                      </p:cBhvr>
                                      <p:to>
                                        <p:strVal val="visible"/>
                                      </p:to>
                                    </p:set>
                                    <p:animEffect transition="in" filter="box(in)">
                                      <p:cBhvr>
                                        <p:cTn id="15" dur="1000"/>
                                        <p:tgtEl>
                                          <p:spTgt spid="18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Picture">
            <a:extLst>
              <a:ext uri="{FF2B5EF4-FFF2-40B4-BE49-F238E27FC236}">
                <a16:creationId xmlns:a16="http://schemas.microsoft.com/office/drawing/2014/main" id="{58FF299C-5B80-4D0E-9FE1-4627B76472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00038"/>
            <a:ext cx="4114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4" descr="Picture">
            <a:extLst>
              <a:ext uri="{FF2B5EF4-FFF2-40B4-BE49-F238E27FC236}">
                <a16:creationId xmlns:a16="http://schemas.microsoft.com/office/drawing/2014/main" id="{8777E461-0796-4AF3-AF97-375BC22AFC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90600"/>
            <a:ext cx="4124325" cy="445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6">
            <a:extLst>
              <a:ext uri="{FF2B5EF4-FFF2-40B4-BE49-F238E27FC236}">
                <a16:creationId xmlns:a16="http://schemas.microsoft.com/office/drawing/2014/main" id="{01696A27-4645-44D7-8932-E18294D7DE1B}"/>
              </a:ext>
            </a:extLst>
          </p:cNvPr>
          <p:cNvSpPr txBox="1">
            <a:spLocks noChangeArrowheads="1"/>
          </p:cNvSpPr>
          <p:nvPr/>
        </p:nvSpPr>
        <p:spPr bwMode="auto">
          <a:xfrm>
            <a:off x="0" y="5943600"/>
            <a:ext cx="34290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600">
                <a:solidFill>
                  <a:srgbClr val="3366FF"/>
                </a:solidFill>
                <a:latin typeface="Times New Roman" panose="02020603050405020304" pitchFamily="18" charset="0"/>
              </a:rPr>
              <a:t>Bộ NST bình thường</a:t>
            </a:r>
          </a:p>
        </p:txBody>
      </p:sp>
      <p:pic>
        <p:nvPicPr>
          <p:cNvPr id="9223" name="Picture 7">
            <a:extLst>
              <a:ext uri="{FF2B5EF4-FFF2-40B4-BE49-F238E27FC236}">
                <a16:creationId xmlns:a16="http://schemas.microsoft.com/office/drawing/2014/main" id="{F01373E4-EB14-4E27-96BB-CE5E58EDE0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76400"/>
            <a:ext cx="3124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8">
            <a:extLst>
              <a:ext uri="{FF2B5EF4-FFF2-40B4-BE49-F238E27FC236}">
                <a16:creationId xmlns:a16="http://schemas.microsoft.com/office/drawing/2014/main" id="{E51956FD-F441-40BC-91C1-2F078F9A5F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676400"/>
            <a:ext cx="3124200"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 Box 9">
            <a:extLst>
              <a:ext uri="{FF2B5EF4-FFF2-40B4-BE49-F238E27FC236}">
                <a16:creationId xmlns:a16="http://schemas.microsoft.com/office/drawing/2014/main" id="{A9F9F1BE-6196-4170-BBE8-2093E5E70D5B}"/>
              </a:ext>
            </a:extLst>
          </p:cNvPr>
          <p:cNvSpPr txBox="1">
            <a:spLocks noChangeArrowheads="1"/>
          </p:cNvSpPr>
          <p:nvPr/>
        </p:nvSpPr>
        <p:spPr bwMode="auto">
          <a:xfrm>
            <a:off x="3314700" y="5997575"/>
            <a:ext cx="32004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600">
                <a:solidFill>
                  <a:srgbClr val="3366FF"/>
                </a:solidFill>
                <a:latin typeface="Times New Roman" panose="02020603050405020304" pitchFamily="18" charset="0"/>
              </a:rPr>
              <a:t>Bộ NST của người</a:t>
            </a:r>
          </a:p>
          <a:p>
            <a:pPr algn="ctr" eaLnBrk="1" hangingPunct="1">
              <a:spcBef>
                <a:spcPct val="0"/>
              </a:spcBef>
              <a:buFontTx/>
              <a:buNone/>
            </a:pPr>
            <a:r>
              <a:rPr lang="en-US" altLang="en-US" sz="2600">
                <a:solidFill>
                  <a:srgbClr val="3366FF"/>
                </a:solidFill>
                <a:latin typeface="Times New Roman" panose="02020603050405020304" pitchFamily="18" charset="0"/>
              </a:rPr>
              <a:t> bị Hội chứng Down</a:t>
            </a:r>
          </a:p>
        </p:txBody>
      </p:sp>
      <p:sp>
        <p:nvSpPr>
          <p:cNvPr id="6" name="Rectangle 4" descr="evan">
            <a:extLst>
              <a:ext uri="{FF2B5EF4-FFF2-40B4-BE49-F238E27FC236}">
                <a16:creationId xmlns:a16="http://schemas.microsoft.com/office/drawing/2014/main" id="{6CEF4DF4-33CF-45F4-B69B-927727524364}"/>
              </a:ext>
            </a:extLst>
          </p:cNvPr>
          <p:cNvSpPr>
            <a:spLocks noChangeArrowheads="1"/>
          </p:cNvSpPr>
          <p:nvPr/>
        </p:nvSpPr>
        <p:spPr bwMode="auto">
          <a:xfrm>
            <a:off x="6629400" y="1828800"/>
            <a:ext cx="2514600" cy="3962400"/>
          </a:xfrm>
          <a:prstGeom prst="rect">
            <a:avLst/>
          </a:prstGeom>
          <a:blipFill dpi="0" rotWithShape="1">
            <a:blip r:embed="rId4"/>
            <a:srcRect/>
            <a:stretch>
              <a:fillRect/>
            </a:stretch>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b="0">
              <a:latin typeface="Calibri" panose="020F0502020204030204" pitchFamily="34" charset="0"/>
            </a:endParaRPr>
          </a:p>
        </p:txBody>
      </p:sp>
      <p:sp>
        <p:nvSpPr>
          <p:cNvPr id="27655" name="Flowchart: Connector 1">
            <a:extLst>
              <a:ext uri="{FF2B5EF4-FFF2-40B4-BE49-F238E27FC236}">
                <a16:creationId xmlns:a16="http://schemas.microsoft.com/office/drawing/2014/main" id="{5F86ECBB-2777-4BCC-A164-98E206ED0C4E}"/>
              </a:ext>
            </a:extLst>
          </p:cNvPr>
          <p:cNvSpPr>
            <a:spLocks noChangeArrowheads="1"/>
          </p:cNvSpPr>
          <p:nvPr/>
        </p:nvSpPr>
        <p:spPr bwMode="auto">
          <a:xfrm>
            <a:off x="4572000" y="5410200"/>
            <a:ext cx="685800" cy="479425"/>
          </a:xfrm>
          <a:prstGeom prst="flowChartConnector">
            <a:avLst/>
          </a:prstGeom>
          <a:noFill/>
          <a:ln w="952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7656" name="TextBox 1">
            <a:extLst>
              <a:ext uri="{FF2B5EF4-FFF2-40B4-BE49-F238E27FC236}">
                <a16:creationId xmlns:a16="http://schemas.microsoft.com/office/drawing/2014/main" id="{0E49D139-6C17-4DE2-9075-9482C7EBCA0C}"/>
              </a:ext>
            </a:extLst>
          </p:cNvPr>
          <p:cNvSpPr txBox="1">
            <a:spLocks noChangeArrowheads="1"/>
          </p:cNvSpPr>
          <p:nvPr/>
        </p:nvSpPr>
        <p:spPr bwMode="auto">
          <a:xfrm>
            <a:off x="304800" y="300038"/>
            <a:ext cx="8610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a:latin typeface="Times New Roman" panose="02020603050405020304" pitchFamily="18" charset="0"/>
              </a:rPr>
              <a:t>Cổ ngắn, gáy rộng và dẹt, khe mắt xếch, lông mi ngắn và thưa, lưỡi dài và dày, ngón tay ngắn, dị tật tim và ống tiêu hóa, si đần, thường vô sinh.</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9223"/>
                                        </p:tgtEl>
                                        <p:attrNameLst>
                                          <p:attrName>style.visibility</p:attrName>
                                        </p:attrNameLst>
                                      </p:cBhvr>
                                      <p:to>
                                        <p:strVal val="visible"/>
                                      </p:to>
                                    </p:set>
                                    <p:animEffect transition="in" filter="box(in)">
                                      <p:cBhvr>
                                        <p:cTn id="12" dur="500"/>
                                        <p:tgtEl>
                                          <p:spTgt spid="922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9224"/>
                                        </p:tgtEl>
                                        <p:attrNameLst>
                                          <p:attrName>style.visibility</p:attrName>
                                        </p:attrNameLst>
                                      </p:cBhvr>
                                      <p:to>
                                        <p:strVal val="visible"/>
                                      </p:to>
                                    </p:set>
                                    <p:animEffect transition="in" filter="box(in)">
                                      <p:cBhvr>
                                        <p:cTn id="17" dur="500"/>
                                        <p:tgtEl>
                                          <p:spTgt spid="9224"/>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34818"/>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48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4821" grpId="0"/>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2">
            <a:extLst>
              <a:ext uri="{FF2B5EF4-FFF2-40B4-BE49-F238E27FC236}">
                <a16:creationId xmlns:a16="http://schemas.microsoft.com/office/drawing/2014/main" id="{FC37EDB1-EA8A-40B5-A68E-B091C26EA411}"/>
              </a:ext>
            </a:extLst>
          </p:cNvPr>
          <p:cNvGrpSpPr>
            <a:grpSpLocks/>
          </p:cNvGrpSpPr>
          <p:nvPr/>
        </p:nvGrpSpPr>
        <p:grpSpPr bwMode="auto">
          <a:xfrm>
            <a:off x="0" y="0"/>
            <a:ext cx="9144000" cy="6858000"/>
            <a:chOff x="0" y="0"/>
            <a:chExt cx="5760" cy="4320"/>
          </a:xfrm>
        </p:grpSpPr>
        <p:pic>
          <p:nvPicPr>
            <p:cNvPr id="6155" name="Picture 3" descr="Khung hinh hoa PPT 7">
              <a:extLst>
                <a:ext uri="{FF2B5EF4-FFF2-40B4-BE49-F238E27FC236}">
                  <a16:creationId xmlns:a16="http://schemas.microsoft.com/office/drawing/2014/main" id="{34FA143D-D759-4DF1-9F38-B15539D1343A}"/>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47816" r="51711"/>
            <a:stretch>
              <a:fillRect/>
            </a:stretch>
          </p:blipFill>
          <p:spPr bwMode="auto">
            <a:xfrm>
              <a:off x="0" y="2997"/>
              <a:ext cx="1632" cy="1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Picture 4" descr="Khung hinh hoa PPT 7">
              <a:extLst>
                <a:ext uri="{FF2B5EF4-FFF2-40B4-BE49-F238E27FC236}">
                  <a16:creationId xmlns:a16="http://schemas.microsoft.com/office/drawing/2014/main" id="{8D49437B-5A33-4190-85AE-2B2B2FC2C72E}"/>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47816" r="51711"/>
            <a:stretch>
              <a:fillRect/>
            </a:stretch>
          </p:blipFill>
          <p:spPr bwMode="auto">
            <a:xfrm rot="-5400000">
              <a:off x="4457" y="3016"/>
              <a:ext cx="1440" cy="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7" name="Picture 5" descr="Khung hinh hoa PPT 7">
              <a:extLst>
                <a:ext uri="{FF2B5EF4-FFF2-40B4-BE49-F238E27FC236}">
                  <a16:creationId xmlns:a16="http://schemas.microsoft.com/office/drawing/2014/main" id="{EE0D3897-7FD8-4E66-935E-0CC259E96D52}"/>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47816" r="51711"/>
            <a:stretch>
              <a:fillRect/>
            </a:stretch>
          </p:blipFill>
          <p:spPr bwMode="auto">
            <a:xfrm rot="5400000">
              <a:off x="-136" y="136"/>
              <a:ext cx="1440" cy="1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8" name="Picture 6" descr="Khung hinh hoa PPT 7">
              <a:extLst>
                <a:ext uri="{FF2B5EF4-FFF2-40B4-BE49-F238E27FC236}">
                  <a16:creationId xmlns:a16="http://schemas.microsoft.com/office/drawing/2014/main" id="{2CCE599F-019E-46CB-BDD2-AFC33875DC51}"/>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47816" r="51711"/>
            <a:stretch>
              <a:fillRect/>
            </a:stretch>
          </p:blipFill>
          <p:spPr bwMode="auto">
            <a:xfrm rot="10800000">
              <a:off x="4224" y="0"/>
              <a:ext cx="1536" cy="1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47" name="Text Box 5">
            <a:extLst>
              <a:ext uri="{FF2B5EF4-FFF2-40B4-BE49-F238E27FC236}">
                <a16:creationId xmlns:a16="http://schemas.microsoft.com/office/drawing/2014/main" id="{87085BB7-D085-439F-9C7C-E085F9DEEFFB}"/>
              </a:ext>
            </a:extLst>
          </p:cNvPr>
          <p:cNvSpPr txBox="1">
            <a:spLocks noChangeArrowheads="1"/>
          </p:cNvSpPr>
          <p:nvPr/>
        </p:nvSpPr>
        <p:spPr bwMode="auto">
          <a:xfrm>
            <a:off x="990600" y="646113"/>
            <a:ext cx="73152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i="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Chúng ta nghiên cứu, học tập về di truyền để làm gì?</a:t>
            </a:r>
          </a:p>
        </p:txBody>
      </p:sp>
      <p:sp>
        <p:nvSpPr>
          <p:cNvPr id="6148" name="AutoShape 10" descr="http://www.matsang.com/wp-content/uploads/2012/10/giai-ma-mat-xanh.jpg">
            <a:extLst>
              <a:ext uri="{FF2B5EF4-FFF2-40B4-BE49-F238E27FC236}">
                <a16:creationId xmlns:a16="http://schemas.microsoft.com/office/drawing/2014/main" id="{214958EF-CE8C-4D29-BE54-0D39DFF73AF8}"/>
              </a:ext>
            </a:extLst>
          </p:cNvPr>
          <p:cNvSpPr>
            <a:spLocks noChangeAspect="1" noChangeArrowheads="1"/>
          </p:cNvSpPr>
          <p:nvPr/>
        </p:nvSpPr>
        <p:spPr bwMode="auto">
          <a:xfrm>
            <a:off x="173038"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en-US" sz="1800">
              <a:latin typeface="Verdana" panose="020B0604030504040204" pitchFamily="34" charset="0"/>
            </a:endParaRPr>
          </a:p>
        </p:txBody>
      </p:sp>
      <p:sp>
        <p:nvSpPr>
          <p:cNvPr id="6149" name="AutoShape 12" descr="http://www.matsang.com/wp-content/uploads/2012/10/giai-ma-mat-xanh.jpg">
            <a:extLst>
              <a:ext uri="{FF2B5EF4-FFF2-40B4-BE49-F238E27FC236}">
                <a16:creationId xmlns:a16="http://schemas.microsoft.com/office/drawing/2014/main" id="{6DDAC944-85C5-4FBF-8196-BA1335563154}"/>
              </a:ext>
            </a:extLst>
          </p:cNvPr>
          <p:cNvSpPr>
            <a:spLocks noChangeAspect="1" noChangeArrowheads="1"/>
          </p:cNvSpPr>
          <p:nvPr/>
        </p:nvSpPr>
        <p:spPr bwMode="auto">
          <a:xfrm>
            <a:off x="173038"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en-US" sz="1800">
              <a:latin typeface="Verdana" panose="020B0604030504040204" pitchFamily="34" charset="0"/>
            </a:endParaRPr>
          </a:p>
        </p:txBody>
      </p:sp>
      <p:sp>
        <p:nvSpPr>
          <p:cNvPr id="6150" name="AutoShape 14" descr="http://www.matsang.com/wp-content/uploads/2012/10/giai-ma-mat-xanh.jpg">
            <a:extLst>
              <a:ext uri="{FF2B5EF4-FFF2-40B4-BE49-F238E27FC236}">
                <a16:creationId xmlns:a16="http://schemas.microsoft.com/office/drawing/2014/main" id="{C2314FD3-3F93-41B2-8A2C-701E29458FA6}"/>
              </a:ext>
            </a:extLst>
          </p:cNvPr>
          <p:cNvSpPr>
            <a:spLocks noChangeAspect="1" noChangeArrowheads="1"/>
          </p:cNvSpPr>
          <p:nvPr/>
        </p:nvSpPr>
        <p:spPr bwMode="auto">
          <a:xfrm>
            <a:off x="80963"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en-US" sz="1800">
              <a:latin typeface="Verdana" panose="020B0604030504040204" pitchFamily="34" charset="0"/>
            </a:endParaRPr>
          </a:p>
        </p:txBody>
      </p:sp>
      <p:pic>
        <p:nvPicPr>
          <p:cNvPr id="6151" name="Picture 16" descr="Image">
            <a:extLst>
              <a:ext uri="{FF2B5EF4-FFF2-40B4-BE49-F238E27FC236}">
                <a16:creationId xmlns:a16="http://schemas.microsoft.com/office/drawing/2014/main" id="{0B6928F0-DFB2-4D2B-8503-A4FD5E75FF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981200"/>
            <a:ext cx="4114800" cy="403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18" descr="https://lh3.googleusercontent.com/-Zy6rx9BOquM/UFyOgS2tdnI/AAAAAAAAFBw/bphubYwYRGA/gioi%20tinh1.jpg">
            <a:extLst>
              <a:ext uri="{FF2B5EF4-FFF2-40B4-BE49-F238E27FC236}">
                <a16:creationId xmlns:a16="http://schemas.microsoft.com/office/drawing/2014/main" id="{CEB2A973-F9EC-41A9-AB3E-31DA9BA1C5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743200"/>
            <a:ext cx="376237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Slide Number Placeholder 13">
            <a:extLst>
              <a:ext uri="{FF2B5EF4-FFF2-40B4-BE49-F238E27FC236}">
                <a16:creationId xmlns:a16="http://schemas.microsoft.com/office/drawing/2014/main" id="{523BE3C0-4F3A-4EFE-B9EE-EF2BEFBEE2D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en-US" sz="1400">
              <a:latin typeface="Verdana" panose="020B0604030504040204" pitchFamily="34" charset="0"/>
            </a:endParaRPr>
          </a:p>
        </p:txBody>
      </p:sp>
      <p:sp>
        <p:nvSpPr>
          <p:cNvPr id="6154" name="Text Box 4">
            <a:extLst>
              <a:ext uri="{FF2B5EF4-FFF2-40B4-BE49-F238E27FC236}">
                <a16:creationId xmlns:a16="http://schemas.microsoft.com/office/drawing/2014/main" id="{3A18D464-F98C-49FF-ADD9-0D30CE5B8B09}"/>
              </a:ext>
            </a:extLst>
          </p:cNvPr>
          <p:cNvSpPr txBox="1">
            <a:spLocks noChangeArrowheads="1"/>
          </p:cNvSpPr>
          <p:nvPr/>
        </p:nvSpPr>
        <p:spPr bwMode="auto">
          <a:xfrm>
            <a:off x="1600200" y="101600"/>
            <a:ext cx="5562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a:solidFill>
                  <a:srgbClr val="0000FF"/>
                </a:solidFill>
                <a:latin typeface="Verdana" panose="020B0604030504040204" pitchFamily="34" charset="0"/>
              </a:rPr>
              <a:t>ĐẶT VẤN ĐỀ</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oup 19">
            <a:extLst>
              <a:ext uri="{FF2B5EF4-FFF2-40B4-BE49-F238E27FC236}">
                <a16:creationId xmlns:a16="http://schemas.microsoft.com/office/drawing/2014/main" id="{C0F5ACD7-B11C-47A8-8855-4EF562B2B8DE}"/>
              </a:ext>
            </a:extLst>
          </p:cNvPr>
          <p:cNvGrpSpPr>
            <a:grpSpLocks/>
          </p:cNvGrpSpPr>
          <p:nvPr/>
        </p:nvGrpSpPr>
        <p:grpSpPr bwMode="auto">
          <a:xfrm>
            <a:off x="-95250" y="3657600"/>
            <a:ext cx="5942013" cy="849313"/>
            <a:chOff x="240" y="1715"/>
            <a:chExt cx="3984" cy="554"/>
          </a:xfrm>
        </p:grpSpPr>
        <p:pic>
          <p:nvPicPr>
            <p:cNvPr id="28702" name="Picture 20">
              <a:extLst>
                <a:ext uri="{FF2B5EF4-FFF2-40B4-BE49-F238E27FC236}">
                  <a16:creationId xmlns:a16="http://schemas.microsoft.com/office/drawing/2014/main" id="{D1C44079-7BE5-4E52-848E-9346AB3356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8" y="1715"/>
              <a:ext cx="622" cy="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03" name="Picture 21">
              <a:extLst>
                <a:ext uri="{FF2B5EF4-FFF2-40B4-BE49-F238E27FC236}">
                  <a16:creationId xmlns:a16="http://schemas.microsoft.com/office/drawing/2014/main" id="{A50A181D-073D-4A40-B874-AA78BA50BD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 y="1728"/>
              <a:ext cx="622" cy="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04" name="Picture 22">
              <a:extLst>
                <a:ext uri="{FF2B5EF4-FFF2-40B4-BE49-F238E27FC236}">
                  <a16:creationId xmlns:a16="http://schemas.microsoft.com/office/drawing/2014/main" id="{2C100C3A-F664-4130-B975-37693316FF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1" y="1717"/>
              <a:ext cx="559"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05" name="Picture 23">
              <a:extLst>
                <a:ext uri="{FF2B5EF4-FFF2-40B4-BE49-F238E27FC236}">
                  <a16:creationId xmlns:a16="http://schemas.microsoft.com/office/drawing/2014/main" id="{5325E41C-5DB5-4C19-A9F0-0E10DFCFE2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5" y="1717"/>
              <a:ext cx="559"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06" name="Text Box 24">
              <a:extLst>
                <a:ext uri="{FF2B5EF4-FFF2-40B4-BE49-F238E27FC236}">
                  <a16:creationId xmlns:a16="http://schemas.microsoft.com/office/drawing/2014/main" id="{BD335FE2-2598-4759-8FA2-6F4723E5F25F}"/>
                </a:ext>
              </a:extLst>
            </p:cNvPr>
            <p:cNvSpPr txBox="1">
              <a:spLocks noChangeArrowheads="1"/>
            </p:cNvSpPr>
            <p:nvPr/>
          </p:nvSpPr>
          <p:spPr bwMode="auto">
            <a:xfrm>
              <a:off x="240" y="1833"/>
              <a:ext cx="100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latin typeface="Times New Roman" panose="02020603050405020304" pitchFamily="18" charset="0"/>
                </a:rPr>
                <a:t>Giao tử</a:t>
              </a:r>
            </a:p>
          </p:txBody>
        </p:sp>
      </p:grpSp>
      <p:grpSp>
        <p:nvGrpSpPr>
          <p:cNvPr id="28675" name="Group 44">
            <a:extLst>
              <a:ext uri="{FF2B5EF4-FFF2-40B4-BE49-F238E27FC236}">
                <a16:creationId xmlns:a16="http://schemas.microsoft.com/office/drawing/2014/main" id="{CF4BE737-8730-4BFC-9516-BC91B1E8F2B2}"/>
              </a:ext>
            </a:extLst>
          </p:cNvPr>
          <p:cNvGrpSpPr>
            <a:grpSpLocks/>
          </p:cNvGrpSpPr>
          <p:nvPr/>
        </p:nvGrpSpPr>
        <p:grpSpPr bwMode="auto">
          <a:xfrm>
            <a:off x="-76200" y="1971675"/>
            <a:ext cx="6229350" cy="4886325"/>
            <a:chOff x="960" y="1691"/>
            <a:chExt cx="4239" cy="2505"/>
          </a:xfrm>
        </p:grpSpPr>
        <p:grpSp>
          <p:nvGrpSpPr>
            <p:cNvPr id="28685" name="Group 16">
              <a:extLst>
                <a:ext uri="{FF2B5EF4-FFF2-40B4-BE49-F238E27FC236}">
                  <a16:creationId xmlns:a16="http://schemas.microsoft.com/office/drawing/2014/main" id="{40DC4DEA-F810-47C7-A830-FCD913B1DD11}"/>
                </a:ext>
              </a:extLst>
            </p:cNvPr>
            <p:cNvGrpSpPr>
              <a:grpSpLocks/>
            </p:cNvGrpSpPr>
            <p:nvPr/>
          </p:nvGrpSpPr>
          <p:grpSpPr bwMode="auto">
            <a:xfrm>
              <a:off x="1341" y="3488"/>
              <a:ext cx="2384" cy="708"/>
              <a:chOff x="617" y="2544"/>
              <a:chExt cx="2384" cy="708"/>
            </a:xfrm>
          </p:grpSpPr>
          <p:pic>
            <p:nvPicPr>
              <p:cNvPr id="28700" name="Picture 17">
                <a:extLst>
                  <a:ext uri="{FF2B5EF4-FFF2-40B4-BE49-F238E27FC236}">
                    <a16:creationId xmlns:a16="http://schemas.microsoft.com/office/drawing/2014/main" id="{4AEF878B-427F-4ACA-9C07-883E2262CC90}"/>
                  </a:ext>
                </a:extLst>
              </p:cNvPr>
              <p:cNvPicPr>
                <a:picLocks noChangeAspect="1" noChangeArrowheads="1"/>
              </p:cNvPicPr>
              <p:nvPr/>
            </p:nvPicPr>
            <p:blipFill>
              <a:blip r:embed="rId5">
                <a:lum bright="-4000"/>
                <a:extLst>
                  <a:ext uri="{28A0092B-C50C-407E-A947-70E740481C1C}">
                    <a14:useLocalDpi xmlns:a14="http://schemas.microsoft.com/office/drawing/2010/main" val="0"/>
                  </a:ext>
                </a:extLst>
              </a:blip>
              <a:srcRect/>
              <a:stretch>
                <a:fillRect/>
              </a:stretch>
            </p:blipFill>
            <p:spPr bwMode="auto">
              <a:xfrm>
                <a:off x="2293" y="2544"/>
                <a:ext cx="708" cy="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01" name="Text Box 18">
                <a:extLst>
                  <a:ext uri="{FF2B5EF4-FFF2-40B4-BE49-F238E27FC236}">
                    <a16:creationId xmlns:a16="http://schemas.microsoft.com/office/drawing/2014/main" id="{343AA0E1-29E8-474E-926E-12CF03F004C5}"/>
                  </a:ext>
                </a:extLst>
              </p:cNvPr>
              <p:cNvSpPr txBox="1">
                <a:spLocks noChangeArrowheads="1"/>
              </p:cNvSpPr>
              <p:nvPr/>
            </p:nvSpPr>
            <p:spPr bwMode="auto">
              <a:xfrm>
                <a:off x="617" y="2704"/>
                <a:ext cx="67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latin typeface="Times New Roman" panose="02020603050405020304" pitchFamily="18" charset="0"/>
                  </a:rPr>
                  <a:t>Con</a:t>
                </a:r>
              </a:p>
            </p:txBody>
          </p:sp>
        </p:grpSp>
        <p:sp>
          <p:nvSpPr>
            <p:cNvPr id="28686" name="Line 26">
              <a:extLst>
                <a:ext uri="{FF2B5EF4-FFF2-40B4-BE49-F238E27FC236}">
                  <a16:creationId xmlns:a16="http://schemas.microsoft.com/office/drawing/2014/main" id="{5E7C1A35-6652-4BBE-A15F-77D2C9D6A12B}"/>
                </a:ext>
              </a:extLst>
            </p:cNvPr>
            <p:cNvSpPr>
              <a:spLocks noChangeShapeType="1"/>
            </p:cNvSpPr>
            <p:nvPr/>
          </p:nvSpPr>
          <p:spPr bwMode="auto">
            <a:xfrm flipH="1">
              <a:off x="2210" y="2384"/>
              <a:ext cx="264" cy="317"/>
            </a:xfrm>
            <a:prstGeom prst="line">
              <a:avLst/>
            </a:prstGeom>
            <a:noFill/>
            <a:ln w="4127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28687" name="Line 27">
              <a:extLst>
                <a:ext uri="{FF2B5EF4-FFF2-40B4-BE49-F238E27FC236}">
                  <a16:creationId xmlns:a16="http://schemas.microsoft.com/office/drawing/2014/main" id="{3EA4AAB7-7799-495B-99F0-0DA845491A76}"/>
                </a:ext>
              </a:extLst>
            </p:cNvPr>
            <p:cNvSpPr>
              <a:spLocks noChangeShapeType="1"/>
            </p:cNvSpPr>
            <p:nvPr/>
          </p:nvSpPr>
          <p:spPr bwMode="auto">
            <a:xfrm>
              <a:off x="2450" y="2384"/>
              <a:ext cx="233" cy="317"/>
            </a:xfrm>
            <a:prstGeom prst="line">
              <a:avLst/>
            </a:prstGeom>
            <a:noFill/>
            <a:ln w="4127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28688" name="Line 28">
              <a:extLst>
                <a:ext uri="{FF2B5EF4-FFF2-40B4-BE49-F238E27FC236}">
                  <a16:creationId xmlns:a16="http://schemas.microsoft.com/office/drawing/2014/main" id="{B7C84002-80DF-4797-B4E0-828AFA4AC8DE}"/>
                </a:ext>
              </a:extLst>
            </p:cNvPr>
            <p:cNvSpPr>
              <a:spLocks noChangeShapeType="1"/>
            </p:cNvSpPr>
            <p:nvPr/>
          </p:nvSpPr>
          <p:spPr bwMode="auto">
            <a:xfrm flipH="1">
              <a:off x="4112" y="2384"/>
              <a:ext cx="264" cy="317"/>
            </a:xfrm>
            <a:prstGeom prst="line">
              <a:avLst/>
            </a:prstGeom>
            <a:noFill/>
            <a:ln w="4127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28689" name="Line 29">
              <a:extLst>
                <a:ext uri="{FF2B5EF4-FFF2-40B4-BE49-F238E27FC236}">
                  <a16:creationId xmlns:a16="http://schemas.microsoft.com/office/drawing/2014/main" id="{99920AC3-40FA-4770-8BBF-B005CE004667}"/>
                </a:ext>
              </a:extLst>
            </p:cNvPr>
            <p:cNvSpPr>
              <a:spLocks noChangeShapeType="1"/>
            </p:cNvSpPr>
            <p:nvPr/>
          </p:nvSpPr>
          <p:spPr bwMode="auto">
            <a:xfrm>
              <a:off x="4352" y="2384"/>
              <a:ext cx="233" cy="317"/>
            </a:xfrm>
            <a:prstGeom prst="line">
              <a:avLst/>
            </a:prstGeom>
            <a:noFill/>
            <a:ln w="4127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28690" name="Text Box 30">
              <a:extLst>
                <a:ext uri="{FF2B5EF4-FFF2-40B4-BE49-F238E27FC236}">
                  <a16:creationId xmlns:a16="http://schemas.microsoft.com/office/drawing/2014/main" id="{762B9A5C-4B70-4009-BFC0-7BF60247EDA6}"/>
                </a:ext>
              </a:extLst>
            </p:cNvPr>
            <p:cNvSpPr txBox="1">
              <a:spLocks noChangeArrowheads="1"/>
            </p:cNvSpPr>
            <p:nvPr/>
          </p:nvSpPr>
          <p:spPr bwMode="auto">
            <a:xfrm>
              <a:off x="2692" y="2345"/>
              <a:ext cx="1628"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a:latin typeface="Times New Roman" panose="02020603050405020304" pitchFamily="18" charset="0"/>
                </a:rPr>
                <a:t>Giảm phân </a:t>
              </a:r>
            </a:p>
          </p:txBody>
        </p:sp>
        <p:grpSp>
          <p:nvGrpSpPr>
            <p:cNvPr id="28691" name="Group 31">
              <a:extLst>
                <a:ext uri="{FF2B5EF4-FFF2-40B4-BE49-F238E27FC236}">
                  <a16:creationId xmlns:a16="http://schemas.microsoft.com/office/drawing/2014/main" id="{FE56F81E-8373-4A09-B40A-5D491A751756}"/>
                </a:ext>
              </a:extLst>
            </p:cNvPr>
            <p:cNvGrpSpPr>
              <a:grpSpLocks/>
            </p:cNvGrpSpPr>
            <p:nvPr/>
          </p:nvGrpSpPr>
          <p:grpSpPr bwMode="auto">
            <a:xfrm>
              <a:off x="2703" y="3065"/>
              <a:ext cx="1344" cy="471"/>
              <a:chOff x="1979" y="2121"/>
              <a:chExt cx="1344" cy="471"/>
            </a:xfrm>
          </p:grpSpPr>
          <p:sp>
            <p:nvSpPr>
              <p:cNvPr id="28697" name="Line 32">
                <a:extLst>
                  <a:ext uri="{FF2B5EF4-FFF2-40B4-BE49-F238E27FC236}">
                    <a16:creationId xmlns:a16="http://schemas.microsoft.com/office/drawing/2014/main" id="{59F924ED-83F7-4FE7-A3F8-D05B2ED66246}"/>
                  </a:ext>
                </a:extLst>
              </p:cNvPr>
              <p:cNvSpPr>
                <a:spLocks noChangeShapeType="1"/>
              </p:cNvSpPr>
              <p:nvPr/>
            </p:nvSpPr>
            <p:spPr bwMode="auto">
              <a:xfrm>
                <a:off x="2064" y="2208"/>
                <a:ext cx="432" cy="384"/>
              </a:xfrm>
              <a:prstGeom prst="line">
                <a:avLst/>
              </a:prstGeom>
              <a:noFill/>
              <a:ln w="4127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28698" name="Line 33">
                <a:extLst>
                  <a:ext uri="{FF2B5EF4-FFF2-40B4-BE49-F238E27FC236}">
                    <a16:creationId xmlns:a16="http://schemas.microsoft.com/office/drawing/2014/main" id="{008F63EB-F34F-4F07-99F6-17F14FE7D9D4}"/>
                  </a:ext>
                </a:extLst>
              </p:cNvPr>
              <p:cNvSpPr>
                <a:spLocks noChangeShapeType="1"/>
              </p:cNvSpPr>
              <p:nvPr/>
            </p:nvSpPr>
            <p:spPr bwMode="auto">
              <a:xfrm flipH="1">
                <a:off x="2832" y="2234"/>
                <a:ext cx="432" cy="358"/>
              </a:xfrm>
              <a:prstGeom prst="line">
                <a:avLst/>
              </a:prstGeom>
              <a:noFill/>
              <a:ln w="4127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28699" name="Text Box 34">
                <a:extLst>
                  <a:ext uri="{FF2B5EF4-FFF2-40B4-BE49-F238E27FC236}">
                    <a16:creationId xmlns:a16="http://schemas.microsoft.com/office/drawing/2014/main" id="{32996098-36E5-4D04-B090-ACE3F6EAAD2E}"/>
                  </a:ext>
                </a:extLst>
              </p:cNvPr>
              <p:cNvSpPr txBox="1">
                <a:spLocks noChangeArrowheads="1"/>
              </p:cNvSpPr>
              <p:nvPr/>
            </p:nvSpPr>
            <p:spPr bwMode="auto">
              <a:xfrm>
                <a:off x="1979" y="2121"/>
                <a:ext cx="134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a:latin typeface="Times New Roman" panose="02020603050405020304" pitchFamily="18" charset="0"/>
                  </a:rPr>
                  <a:t>Thụ tinh</a:t>
                </a:r>
              </a:p>
            </p:txBody>
          </p:sp>
        </p:grpSp>
        <p:grpSp>
          <p:nvGrpSpPr>
            <p:cNvPr id="28692" name="Group 35">
              <a:extLst>
                <a:ext uri="{FF2B5EF4-FFF2-40B4-BE49-F238E27FC236}">
                  <a16:creationId xmlns:a16="http://schemas.microsoft.com/office/drawing/2014/main" id="{EDD18E25-1D8E-4661-9441-797FEF3E370D}"/>
                </a:ext>
              </a:extLst>
            </p:cNvPr>
            <p:cNvGrpSpPr>
              <a:grpSpLocks/>
            </p:cNvGrpSpPr>
            <p:nvPr/>
          </p:nvGrpSpPr>
          <p:grpSpPr bwMode="auto">
            <a:xfrm>
              <a:off x="960" y="1691"/>
              <a:ext cx="3761" cy="693"/>
              <a:chOff x="240" y="747"/>
              <a:chExt cx="3761" cy="693"/>
            </a:xfrm>
          </p:grpSpPr>
          <p:pic>
            <p:nvPicPr>
              <p:cNvPr id="28694" name="Picture 36">
                <a:extLst>
                  <a:ext uri="{FF2B5EF4-FFF2-40B4-BE49-F238E27FC236}">
                    <a16:creationId xmlns:a16="http://schemas.microsoft.com/office/drawing/2014/main" id="{FBACA966-6889-4242-9AAD-779B1AADBE3B}"/>
                  </a:ext>
                </a:extLst>
              </p:cNvPr>
              <p:cNvPicPr>
                <a:picLocks noChangeAspect="1" noChangeArrowheads="1"/>
              </p:cNvPicPr>
              <p:nvPr/>
            </p:nvPicPr>
            <p:blipFill>
              <a:blip r:embed="rId6">
                <a:lum contrast="10000"/>
                <a:extLst>
                  <a:ext uri="{28A0092B-C50C-407E-A947-70E740481C1C}">
                    <a14:useLocalDpi xmlns:a14="http://schemas.microsoft.com/office/drawing/2010/main" val="0"/>
                  </a:ext>
                </a:extLst>
              </a:blip>
              <a:srcRect/>
              <a:stretch>
                <a:fillRect/>
              </a:stretch>
            </p:blipFill>
            <p:spPr bwMode="auto">
              <a:xfrm>
                <a:off x="1342" y="747"/>
                <a:ext cx="743" cy="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5" name="Picture 37">
                <a:extLst>
                  <a:ext uri="{FF2B5EF4-FFF2-40B4-BE49-F238E27FC236}">
                    <a16:creationId xmlns:a16="http://schemas.microsoft.com/office/drawing/2014/main" id="{AF0E4525-C9E8-48A8-8A90-00B23ECB95A1}"/>
                  </a:ext>
                </a:extLst>
              </p:cNvPr>
              <p:cNvPicPr>
                <a:picLocks noChangeAspect="1" noChangeArrowheads="1"/>
              </p:cNvPicPr>
              <p:nvPr/>
            </p:nvPicPr>
            <p:blipFill>
              <a:blip r:embed="rId6">
                <a:lum contrast="10000"/>
                <a:extLst>
                  <a:ext uri="{28A0092B-C50C-407E-A947-70E740481C1C}">
                    <a14:useLocalDpi xmlns:a14="http://schemas.microsoft.com/office/drawing/2010/main" val="0"/>
                  </a:ext>
                </a:extLst>
              </a:blip>
              <a:srcRect/>
              <a:stretch>
                <a:fillRect/>
              </a:stretch>
            </p:blipFill>
            <p:spPr bwMode="auto">
              <a:xfrm>
                <a:off x="3258" y="747"/>
                <a:ext cx="743" cy="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6" name="Text Box 38">
                <a:extLst>
                  <a:ext uri="{FF2B5EF4-FFF2-40B4-BE49-F238E27FC236}">
                    <a16:creationId xmlns:a16="http://schemas.microsoft.com/office/drawing/2014/main" id="{510D3D1D-E8E8-4DD3-A6C0-2CB30130AF6D}"/>
                  </a:ext>
                </a:extLst>
              </p:cNvPr>
              <p:cNvSpPr txBox="1">
                <a:spLocks noChangeArrowheads="1"/>
              </p:cNvSpPr>
              <p:nvPr/>
            </p:nvSpPr>
            <p:spPr bwMode="auto">
              <a:xfrm>
                <a:off x="240" y="912"/>
                <a:ext cx="81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latin typeface="Times New Roman" panose="02020603050405020304" pitchFamily="18" charset="0"/>
                  </a:rPr>
                  <a:t>      Bố</a:t>
                </a:r>
              </a:p>
            </p:txBody>
          </p:sp>
        </p:grpSp>
        <p:sp>
          <p:nvSpPr>
            <p:cNvPr id="28693" name="Text Box 41">
              <a:extLst>
                <a:ext uri="{FF2B5EF4-FFF2-40B4-BE49-F238E27FC236}">
                  <a16:creationId xmlns:a16="http://schemas.microsoft.com/office/drawing/2014/main" id="{1EEAF69A-E8F4-4C6B-AD7B-437644CC38CB}"/>
                </a:ext>
              </a:extLst>
            </p:cNvPr>
            <p:cNvSpPr txBox="1">
              <a:spLocks noChangeArrowheads="1"/>
            </p:cNvSpPr>
            <p:nvPr/>
          </p:nvSpPr>
          <p:spPr bwMode="auto">
            <a:xfrm>
              <a:off x="4671" y="1824"/>
              <a:ext cx="52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latin typeface="Times New Roman" panose="02020603050405020304" pitchFamily="18" charset="0"/>
                </a:rPr>
                <a:t>Mẹ</a:t>
              </a:r>
            </a:p>
          </p:txBody>
        </p:sp>
      </p:grpSp>
      <p:sp>
        <p:nvSpPr>
          <p:cNvPr id="28676" name="Rectangle 42">
            <a:extLst>
              <a:ext uri="{FF2B5EF4-FFF2-40B4-BE49-F238E27FC236}">
                <a16:creationId xmlns:a16="http://schemas.microsoft.com/office/drawing/2014/main" id="{C6E553A2-BA64-4F27-8629-CDA0D6DE9B43}"/>
              </a:ext>
            </a:extLst>
          </p:cNvPr>
          <p:cNvSpPr>
            <a:spLocks noChangeArrowheads="1"/>
          </p:cNvSpPr>
          <p:nvPr/>
        </p:nvSpPr>
        <p:spPr bwMode="auto">
          <a:xfrm>
            <a:off x="4173538" y="6086475"/>
            <a:ext cx="3009900" cy="588963"/>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500">
                <a:latin typeface="Times New Roman" panose="02020603050405020304" pitchFamily="18" charset="0"/>
              </a:rPr>
              <a:t>3NST số 21 </a:t>
            </a:r>
            <a:r>
              <a:rPr lang="en-US" altLang="en-US" sz="2500">
                <a:latin typeface="Times New Roman" panose="02020603050405020304" pitchFamily="18" charset="0"/>
                <a:sym typeface="Wingdings 3" panose="05040102010807070707" pitchFamily="18" charset="2"/>
              </a:rPr>
              <a:t> DOWN</a:t>
            </a:r>
          </a:p>
        </p:txBody>
      </p:sp>
      <p:sp>
        <p:nvSpPr>
          <p:cNvPr id="28677" name="Line 45">
            <a:extLst>
              <a:ext uri="{FF2B5EF4-FFF2-40B4-BE49-F238E27FC236}">
                <a16:creationId xmlns:a16="http://schemas.microsoft.com/office/drawing/2014/main" id="{DB6BEBF1-C338-46BE-89E9-4B5BA7BE44F4}"/>
              </a:ext>
            </a:extLst>
          </p:cNvPr>
          <p:cNvSpPr>
            <a:spLocks noChangeShapeType="1"/>
          </p:cNvSpPr>
          <p:nvPr/>
        </p:nvSpPr>
        <p:spPr bwMode="auto">
          <a:xfrm flipH="1" flipV="1">
            <a:off x="4629150" y="4310063"/>
            <a:ext cx="357188" cy="3683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78" name="Text Box 46">
            <a:extLst>
              <a:ext uri="{FF2B5EF4-FFF2-40B4-BE49-F238E27FC236}">
                <a16:creationId xmlns:a16="http://schemas.microsoft.com/office/drawing/2014/main" id="{6C8DD0AA-17FC-4666-AA15-B630697BCE7E}"/>
              </a:ext>
            </a:extLst>
          </p:cNvPr>
          <p:cNvSpPr txBox="1">
            <a:spLocks noChangeArrowheads="1"/>
          </p:cNvSpPr>
          <p:nvPr/>
        </p:nvSpPr>
        <p:spPr bwMode="auto">
          <a:xfrm>
            <a:off x="4435475" y="4722813"/>
            <a:ext cx="2609850" cy="6461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latin typeface="Times New Roman" panose="02020603050405020304" pitchFamily="18" charset="0"/>
              </a:rPr>
              <a:t>Không phân li cặp NST 21</a:t>
            </a:r>
          </a:p>
        </p:txBody>
      </p:sp>
      <p:sp>
        <p:nvSpPr>
          <p:cNvPr id="28679" name="Text Box 47">
            <a:extLst>
              <a:ext uri="{FF2B5EF4-FFF2-40B4-BE49-F238E27FC236}">
                <a16:creationId xmlns:a16="http://schemas.microsoft.com/office/drawing/2014/main" id="{7BC9F3CB-7F06-4624-91F6-0FF832C23BDB}"/>
              </a:ext>
            </a:extLst>
          </p:cNvPr>
          <p:cNvSpPr txBox="1">
            <a:spLocks noChangeArrowheads="1"/>
          </p:cNvSpPr>
          <p:nvPr/>
        </p:nvSpPr>
        <p:spPr bwMode="auto">
          <a:xfrm>
            <a:off x="3262313" y="6426200"/>
            <a:ext cx="8048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latin typeface="Times New Roman" panose="02020603050405020304" pitchFamily="18" charset="0"/>
              </a:rPr>
              <a:t>21</a:t>
            </a:r>
          </a:p>
        </p:txBody>
      </p:sp>
      <p:sp>
        <p:nvSpPr>
          <p:cNvPr id="28680" name="Text Box 48">
            <a:extLst>
              <a:ext uri="{FF2B5EF4-FFF2-40B4-BE49-F238E27FC236}">
                <a16:creationId xmlns:a16="http://schemas.microsoft.com/office/drawing/2014/main" id="{5D8A2FFD-B61F-4A79-9A97-096485837DC6}"/>
              </a:ext>
            </a:extLst>
          </p:cNvPr>
          <p:cNvSpPr txBox="1">
            <a:spLocks noChangeArrowheads="1"/>
          </p:cNvSpPr>
          <p:nvPr/>
        </p:nvSpPr>
        <p:spPr bwMode="auto">
          <a:xfrm>
            <a:off x="1462088" y="4402138"/>
            <a:ext cx="533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latin typeface="Times New Roman" panose="02020603050405020304" pitchFamily="18" charset="0"/>
              </a:rPr>
              <a:t>21</a:t>
            </a:r>
          </a:p>
        </p:txBody>
      </p:sp>
      <p:sp>
        <p:nvSpPr>
          <p:cNvPr id="28681" name="Text Box 49">
            <a:extLst>
              <a:ext uri="{FF2B5EF4-FFF2-40B4-BE49-F238E27FC236}">
                <a16:creationId xmlns:a16="http://schemas.microsoft.com/office/drawing/2014/main" id="{EDC92382-0381-4BAF-9BFA-051DD65C993D}"/>
              </a:ext>
            </a:extLst>
          </p:cNvPr>
          <p:cNvSpPr txBox="1">
            <a:spLocks noChangeArrowheads="1"/>
          </p:cNvSpPr>
          <p:nvPr/>
        </p:nvSpPr>
        <p:spPr bwMode="auto">
          <a:xfrm>
            <a:off x="2336800" y="4429125"/>
            <a:ext cx="546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latin typeface="Times New Roman" panose="02020603050405020304" pitchFamily="18" charset="0"/>
              </a:rPr>
              <a:t>21</a:t>
            </a:r>
          </a:p>
        </p:txBody>
      </p:sp>
      <p:sp>
        <p:nvSpPr>
          <p:cNvPr id="28682" name="Text Box 50">
            <a:extLst>
              <a:ext uri="{FF2B5EF4-FFF2-40B4-BE49-F238E27FC236}">
                <a16:creationId xmlns:a16="http://schemas.microsoft.com/office/drawing/2014/main" id="{40337427-A01B-4885-8D96-5867EAC87053}"/>
              </a:ext>
            </a:extLst>
          </p:cNvPr>
          <p:cNvSpPr txBox="1">
            <a:spLocks noChangeArrowheads="1"/>
          </p:cNvSpPr>
          <p:nvPr/>
        </p:nvSpPr>
        <p:spPr bwMode="auto">
          <a:xfrm>
            <a:off x="3890963" y="4300538"/>
            <a:ext cx="566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latin typeface="Times New Roman" panose="02020603050405020304" pitchFamily="18" charset="0"/>
              </a:rPr>
              <a:t>21</a:t>
            </a:r>
          </a:p>
        </p:txBody>
      </p:sp>
      <p:sp>
        <p:nvSpPr>
          <p:cNvPr id="33" name="Title 1">
            <a:extLst>
              <a:ext uri="{FF2B5EF4-FFF2-40B4-BE49-F238E27FC236}">
                <a16:creationId xmlns:a16="http://schemas.microsoft.com/office/drawing/2014/main" id="{4E231C41-05D9-48D6-B31D-6EE7E8C6F82C}"/>
              </a:ext>
            </a:extLst>
          </p:cNvPr>
          <p:cNvSpPr txBox="1">
            <a:spLocks/>
          </p:cNvSpPr>
          <p:nvPr/>
        </p:nvSpPr>
        <p:spPr bwMode="auto">
          <a:xfrm>
            <a:off x="1587500" y="109538"/>
            <a:ext cx="6324600" cy="620712"/>
          </a:xfrm>
          <a:prstGeom prst="rect">
            <a:avLst/>
          </a:prstGeom>
          <a:solidFill>
            <a:srgbClr val="FFCCFF"/>
          </a:solid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en-US" sz="3200" kern="0" dirty="0" err="1">
                <a:latin typeface="Times New Roman" panose="02020603050405020304" pitchFamily="18" charset="0"/>
                <a:cs typeface="Times New Roman" panose="02020603050405020304" pitchFamily="18" charset="0"/>
              </a:rPr>
              <a:t>Cơ</a:t>
            </a:r>
            <a:r>
              <a:rPr lang="en-US" sz="3200" kern="0" dirty="0">
                <a:latin typeface="Times New Roman" panose="02020603050405020304" pitchFamily="18" charset="0"/>
                <a:cs typeface="Times New Roman" panose="02020603050405020304" pitchFamily="18" charset="0"/>
              </a:rPr>
              <a:t> </a:t>
            </a:r>
            <a:r>
              <a:rPr lang="en-US" sz="3200" kern="0" dirty="0" err="1">
                <a:latin typeface="Times New Roman" panose="02020603050405020304" pitchFamily="18" charset="0"/>
                <a:cs typeface="Times New Roman" panose="02020603050405020304" pitchFamily="18" charset="0"/>
              </a:rPr>
              <a:t>chế</a:t>
            </a:r>
            <a:r>
              <a:rPr lang="en-US" sz="3200" kern="0" dirty="0">
                <a:latin typeface="Times New Roman" panose="02020603050405020304" pitchFamily="18" charset="0"/>
                <a:cs typeface="Times New Roman" panose="02020603050405020304" pitchFamily="18" charset="0"/>
              </a:rPr>
              <a:t> </a:t>
            </a:r>
            <a:r>
              <a:rPr lang="en-US" sz="3200" kern="0" dirty="0" err="1">
                <a:latin typeface="Times New Roman" panose="02020603050405020304" pitchFamily="18" charset="0"/>
                <a:cs typeface="Times New Roman" panose="02020603050405020304" pitchFamily="18" charset="0"/>
              </a:rPr>
              <a:t>gây</a:t>
            </a:r>
            <a:r>
              <a:rPr lang="en-US" sz="3200" kern="0" dirty="0">
                <a:latin typeface="Times New Roman" panose="02020603050405020304" pitchFamily="18" charset="0"/>
                <a:cs typeface="Times New Roman" panose="02020603050405020304" pitchFamily="18" charset="0"/>
              </a:rPr>
              <a:t> </a:t>
            </a:r>
            <a:r>
              <a:rPr lang="en-US" sz="3200" kern="0" dirty="0" err="1">
                <a:latin typeface="Times New Roman" panose="02020603050405020304" pitchFamily="18" charset="0"/>
                <a:cs typeface="Times New Roman" panose="02020603050405020304" pitchFamily="18" charset="0"/>
              </a:rPr>
              <a:t>ra</a:t>
            </a:r>
            <a:r>
              <a:rPr lang="en-US" sz="3200" kern="0" dirty="0">
                <a:latin typeface="Times New Roman" panose="02020603050405020304" pitchFamily="18" charset="0"/>
                <a:cs typeface="Times New Roman" panose="02020603050405020304" pitchFamily="18" charset="0"/>
              </a:rPr>
              <a:t> </a:t>
            </a:r>
            <a:r>
              <a:rPr lang="en-US" sz="3200" kern="0" dirty="0" err="1">
                <a:latin typeface="Times New Roman" panose="02020603050405020304" pitchFamily="18" charset="0"/>
                <a:cs typeface="Times New Roman" panose="02020603050405020304" pitchFamily="18" charset="0"/>
              </a:rPr>
              <a:t>hội</a:t>
            </a:r>
            <a:r>
              <a:rPr lang="en-US" sz="3200" kern="0" dirty="0">
                <a:latin typeface="Times New Roman" panose="02020603050405020304" pitchFamily="18" charset="0"/>
                <a:cs typeface="Times New Roman" panose="02020603050405020304" pitchFamily="18" charset="0"/>
              </a:rPr>
              <a:t> </a:t>
            </a:r>
            <a:r>
              <a:rPr lang="en-US" sz="3200" kern="0" dirty="0" err="1">
                <a:latin typeface="Times New Roman" panose="02020603050405020304" pitchFamily="18" charset="0"/>
                <a:cs typeface="Times New Roman" panose="02020603050405020304" pitchFamily="18" charset="0"/>
              </a:rPr>
              <a:t>chứng</a:t>
            </a:r>
            <a:r>
              <a:rPr lang="en-US" sz="3200" kern="0" dirty="0">
                <a:latin typeface="Times New Roman" panose="02020603050405020304" pitchFamily="18" charset="0"/>
                <a:cs typeface="Times New Roman" panose="02020603050405020304" pitchFamily="18" charset="0"/>
              </a:rPr>
              <a:t> </a:t>
            </a:r>
            <a:r>
              <a:rPr lang="en-US" sz="3200" kern="0" dirty="0" err="1">
                <a:latin typeface="Times New Roman" panose="02020603050405020304" pitchFamily="18" charset="0"/>
                <a:cs typeface="Times New Roman" panose="02020603050405020304" pitchFamily="18" charset="0"/>
              </a:rPr>
              <a:t>Đao</a:t>
            </a:r>
            <a:endParaRPr lang="en-US" sz="3200" kern="0" dirty="0">
              <a:latin typeface="Times New Roman" panose="02020603050405020304" pitchFamily="18" charset="0"/>
              <a:cs typeface="Times New Roman" panose="02020603050405020304" pitchFamily="18" charset="0"/>
            </a:endParaRPr>
          </a:p>
        </p:txBody>
      </p:sp>
      <p:sp>
        <p:nvSpPr>
          <p:cNvPr id="28684" name="TextBox 1">
            <a:extLst>
              <a:ext uri="{FF2B5EF4-FFF2-40B4-BE49-F238E27FC236}">
                <a16:creationId xmlns:a16="http://schemas.microsoft.com/office/drawing/2014/main" id="{0C2F291E-5650-4DD0-A616-EF501C88E679}"/>
              </a:ext>
            </a:extLst>
          </p:cNvPr>
          <p:cNvSpPr txBox="1">
            <a:spLocks noChangeArrowheads="1"/>
          </p:cNvSpPr>
          <p:nvPr/>
        </p:nvSpPr>
        <p:spPr bwMode="auto">
          <a:xfrm>
            <a:off x="12700" y="733425"/>
            <a:ext cx="8091488"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latin typeface="Times New Roman" panose="02020603050405020304" pitchFamily="18" charset="0"/>
              </a:rPr>
              <a:t>Ở bố hoặc mẹ: khi giảm phân: NST số 21 không phân ly, tạo giao tử có 2 NST 21.</a:t>
            </a:r>
          </a:p>
          <a:p>
            <a:pPr>
              <a:spcBef>
                <a:spcPct val="0"/>
              </a:spcBef>
              <a:buFontTx/>
              <a:buNone/>
            </a:pPr>
            <a:r>
              <a:rPr lang="en-US" altLang="en-US" sz="1800">
                <a:latin typeface="Times New Roman" panose="02020603050405020304" pitchFamily="18" charset="0"/>
              </a:rPr>
              <a:t>Khi thụ tinh Giao tử  2 NST 21 này kết hợp với giao tử bình thường có 1 NST 21</a:t>
            </a:r>
            <a:r>
              <a:rPr lang="en-US" altLang="en-US" sz="1800">
                <a:latin typeface="Times New Roman" panose="02020603050405020304" pitchFamily="18" charset="0"/>
                <a:sym typeface="Wingdings" panose="05000000000000000000" pitchFamily="2" charset="2"/>
              </a:rPr>
              <a:t>tạo cơ thể có 3 NST 21 đao.</a:t>
            </a:r>
            <a:endParaRPr lang="vi-VN" altLang="en-US" sz="1800">
              <a:latin typeface="Times New Roman" panose="02020603050405020304" pitchFamily="18" charset="0"/>
            </a:endParaRPr>
          </a:p>
        </p:txBody>
      </p:sp>
    </p:spTree>
  </p:cSld>
  <p:clrMapOvr>
    <a:masterClrMapping/>
  </p:clrMapOvr>
  <p:transition>
    <p:blinds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3" name="Text Box 9">
            <a:extLst>
              <a:ext uri="{FF2B5EF4-FFF2-40B4-BE49-F238E27FC236}">
                <a16:creationId xmlns:a16="http://schemas.microsoft.com/office/drawing/2014/main" id="{536AC398-901B-47DC-982C-F1880230772D}"/>
              </a:ext>
            </a:extLst>
          </p:cNvPr>
          <p:cNvSpPr txBox="1">
            <a:spLocks noChangeArrowheads="1"/>
          </p:cNvSpPr>
          <p:nvPr/>
        </p:nvSpPr>
        <p:spPr bwMode="auto">
          <a:xfrm>
            <a:off x="207963" y="14288"/>
            <a:ext cx="8534400" cy="868362"/>
          </a:xfrm>
          <a:prstGeom prst="rect">
            <a:avLst/>
          </a:prstGeom>
          <a:solidFill>
            <a:schemeClr val="accent1"/>
          </a:solidFill>
          <a:ln w="9525">
            <a:solidFill>
              <a:srgbClr val="FF0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90000"/>
              </a:lnSpc>
              <a:spcBef>
                <a:spcPct val="40000"/>
              </a:spcBef>
              <a:buFontTx/>
              <a:buNone/>
            </a:pPr>
            <a:r>
              <a:rPr lang="en-US" altLang="en-US" sz="2800">
                <a:solidFill>
                  <a:srgbClr val="2F2FFF"/>
                </a:solidFill>
                <a:latin typeface="Times New Roman" panose="02020603050405020304" pitchFamily="18" charset="0"/>
                <a:sym typeface="Wingdings" panose="05000000000000000000" pitchFamily="2" charset="2"/>
              </a:rPr>
              <a:t></a:t>
            </a:r>
            <a:r>
              <a:rPr lang="en-US" altLang="en-US" sz="2800">
                <a:latin typeface="Times New Roman" panose="02020603050405020304" pitchFamily="18" charset="0"/>
                <a:sym typeface="Wingdings" panose="05000000000000000000" pitchFamily="2" charset="2"/>
              </a:rPr>
              <a:t>. Nhận xét mối quan hệ tuổi mẹ với tỷ lệ sinh con mắc hội chứng Đao?</a:t>
            </a:r>
            <a:endParaRPr lang="en-US" altLang="en-US" sz="2800">
              <a:latin typeface="Times New Roman" panose="02020603050405020304" pitchFamily="18" charset="0"/>
            </a:endParaRPr>
          </a:p>
        </p:txBody>
      </p:sp>
      <p:graphicFrame>
        <p:nvGraphicFramePr>
          <p:cNvPr id="9" name="Group 23">
            <a:extLst>
              <a:ext uri="{FF2B5EF4-FFF2-40B4-BE49-F238E27FC236}">
                <a16:creationId xmlns:a16="http://schemas.microsoft.com/office/drawing/2014/main" id="{741EB643-E564-4DFC-88D1-6AE7B824ADF9}"/>
              </a:ext>
            </a:extLst>
          </p:cNvPr>
          <p:cNvGraphicFramePr>
            <a:graphicFrameLocks noGrp="1"/>
          </p:cNvGraphicFramePr>
          <p:nvPr/>
        </p:nvGraphicFramePr>
        <p:xfrm>
          <a:off x="1219200" y="1066800"/>
          <a:ext cx="3124200" cy="2128838"/>
        </p:xfrm>
        <a:graphic>
          <a:graphicData uri="http://schemas.openxmlformats.org/drawingml/2006/table">
            <a:tbl>
              <a:tblPr/>
              <a:tblGrid>
                <a:gridCol w="1429719">
                  <a:extLst>
                    <a:ext uri="{9D8B030D-6E8A-4147-A177-3AD203B41FA5}">
                      <a16:colId xmlns:a16="http://schemas.microsoft.com/office/drawing/2014/main" val="20000"/>
                    </a:ext>
                  </a:extLst>
                </a:gridCol>
                <a:gridCol w="1694481">
                  <a:extLst>
                    <a:ext uri="{9D8B030D-6E8A-4147-A177-3AD203B41FA5}">
                      <a16:colId xmlns:a16="http://schemas.microsoft.com/office/drawing/2014/main" val="20001"/>
                    </a:ext>
                  </a:extLst>
                </a:gridCol>
              </a:tblGrid>
              <a:tr h="45716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a:ln>
                            <a:noFill/>
                          </a:ln>
                          <a:solidFill>
                            <a:srgbClr val="0000FF"/>
                          </a:solidFill>
                          <a:effectLst/>
                          <a:latin typeface=".VnTime" pitchFamily="34" charset="0"/>
                          <a:cs typeface="Times New Roman" pitchFamily="18" charset="0"/>
                        </a:rPr>
                        <a:t>Tuổi</a:t>
                      </a:r>
                      <a:r>
                        <a:rPr kumimoji="0" lang="en-US" sz="2400" b="1" i="0" u="none" strike="noStrike" cap="none" normalizeH="0" baseline="0" dirty="0">
                          <a:ln>
                            <a:noFill/>
                          </a:ln>
                          <a:solidFill>
                            <a:srgbClr val="0000FF"/>
                          </a:solidFill>
                          <a:effectLst/>
                          <a:latin typeface=".VnTime" pitchFamily="34" charset="0"/>
                          <a:cs typeface="Times New Roman" pitchFamily="18" charset="0"/>
                        </a:rPr>
                        <a:t> </a:t>
                      </a:r>
                      <a:r>
                        <a:rPr kumimoji="0" lang="en-US" sz="2400" b="1" i="0" u="none" strike="noStrike" cap="none" normalizeH="0" baseline="0" dirty="0" err="1">
                          <a:ln>
                            <a:noFill/>
                          </a:ln>
                          <a:solidFill>
                            <a:srgbClr val="0000FF"/>
                          </a:solidFill>
                          <a:effectLst/>
                          <a:latin typeface="Times New Roman" pitchFamily="18" charset="0"/>
                          <a:cs typeface="Times New Roman" pitchFamily="18" charset="0"/>
                        </a:rPr>
                        <a:t>mẹ</a:t>
                      </a:r>
                      <a:endParaRPr kumimoji="0" lang="en-US" sz="2400" b="0" i="0" u="none" strike="noStrike" cap="none" normalizeH="0" baseline="0" dirty="0">
                        <a:ln>
                          <a:noFill/>
                        </a:ln>
                        <a:solidFill>
                          <a:srgbClr val="0000FF"/>
                        </a:solidFill>
                        <a:effectLst/>
                        <a:latin typeface="Arial"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a:ln>
                            <a:noFill/>
                          </a:ln>
                          <a:solidFill>
                            <a:srgbClr val="0000FF"/>
                          </a:solidFill>
                          <a:effectLst/>
                          <a:latin typeface="Times New Roman" pitchFamily="18" charset="0"/>
                          <a:cs typeface="Times New Roman" pitchFamily="18" charset="0"/>
                        </a:rPr>
                        <a:t>Tỷ</a:t>
                      </a: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00FF"/>
                          </a:solidFill>
                          <a:effectLst/>
                          <a:latin typeface="Times New Roman" pitchFamily="18" charset="0"/>
                          <a:cs typeface="Times New Roman" pitchFamily="18" charset="0"/>
                        </a:rPr>
                        <a:t>lệ</a:t>
                      </a: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 </a:t>
                      </a:r>
                      <a:endParaRPr kumimoji="0" lang="en-US" sz="2400" b="0" i="0" u="none" strike="noStrike" cap="none" normalizeH="0" baseline="0" dirty="0">
                        <a:ln>
                          <a:noFill/>
                        </a:ln>
                        <a:solidFill>
                          <a:srgbClr val="0000FF"/>
                        </a:solidFill>
                        <a:effectLst/>
                        <a:latin typeface="Arial"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0"/>
                  </a:ext>
                </a:extLst>
              </a:tr>
              <a:tr h="167167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lumMod val="95000"/>
                              <a:lumOff val="5000"/>
                            </a:schemeClr>
                          </a:solidFill>
                          <a:effectLst/>
                          <a:latin typeface="Times New Roman" pitchFamily="18" charset="0"/>
                          <a:cs typeface="Times New Roman" pitchFamily="18" charset="0"/>
                        </a:rPr>
                        <a:t>20 – 25</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lumMod val="95000"/>
                              <a:lumOff val="5000"/>
                            </a:schemeClr>
                          </a:solidFill>
                          <a:effectLst/>
                          <a:latin typeface="Times New Roman" pitchFamily="18" charset="0"/>
                          <a:cs typeface="Times New Roman" pitchFamily="18" charset="0"/>
                        </a:rPr>
                        <a:t>30 – 35</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lumMod val="95000"/>
                              <a:lumOff val="5000"/>
                            </a:schemeClr>
                          </a:solidFill>
                          <a:effectLst/>
                          <a:latin typeface="Times New Roman" pitchFamily="18" charset="0"/>
                          <a:cs typeface="Times New Roman" pitchFamily="18" charset="0"/>
                        </a:rPr>
                        <a:t>35 – 40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lumMod val="95000"/>
                              <a:lumOff val="5000"/>
                            </a:schemeClr>
                          </a:solidFill>
                          <a:effectLst/>
                          <a:latin typeface="Times New Roman" pitchFamily="18" charset="0"/>
                          <a:cs typeface="Times New Roman" pitchFamily="18" charset="0"/>
                        </a:rPr>
                        <a:t>Trên</a:t>
                      </a:r>
                      <a:r>
                        <a:rPr kumimoji="0" lang="en-US" sz="2400" b="0" i="0" u="none" strike="noStrike" cap="none" normalizeH="0" baseline="0" dirty="0">
                          <a:ln>
                            <a:noFill/>
                          </a:ln>
                          <a:solidFill>
                            <a:schemeClr val="tx1">
                              <a:lumMod val="95000"/>
                              <a:lumOff val="5000"/>
                            </a:schemeClr>
                          </a:solidFill>
                          <a:effectLst/>
                          <a:latin typeface="Times New Roman" pitchFamily="18" charset="0"/>
                          <a:cs typeface="Times New Roman" pitchFamily="18" charset="0"/>
                        </a:rPr>
                        <a:t> 40</a:t>
                      </a:r>
                      <a:endParaRPr kumimoji="0" lang="en-US" sz="2400" b="0" i="0" u="none" strike="noStrike" cap="none" normalizeH="0" baseline="0" dirty="0">
                        <a:ln>
                          <a:noFill/>
                        </a:ln>
                        <a:solidFill>
                          <a:schemeClr val="tx1">
                            <a:lumMod val="95000"/>
                            <a:lumOff val="5000"/>
                          </a:schemeClr>
                        </a:solidFill>
                        <a:effectLst/>
                        <a:latin typeface="Arial"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lumMod val="95000"/>
                              <a:lumOff val="5000"/>
                            </a:schemeClr>
                          </a:solidFill>
                          <a:effectLst/>
                          <a:latin typeface="Times New Roman" pitchFamily="18" charset="0"/>
                          <a:cs typeface="Times New Roman" pitchFamily="18" charset="0"/>
                        </a:rPr>
                        <a:t>  1: 1600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lumMod val="95000"/>
                              <a:lumOff val="5000"/>
                            </a:schemeClr>
                          </a:solidFill>
                          <a:effectLst/>
                          <a:latin typeface="Times New Roman" pitchFamily="18" charset="0"/>
                          <a:cs typeface="Times New Roman" pitchFamily="18" charset="0"/>
                        </a:rPr>
                        <a:t>1: 880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lumMod val="95000"/>
                              <a:lumOff val="5000"/>
                            </a:schemeClr>
                          </a:solidFill>
                          <a:effectLst/>
                          <a:latin typeface="Times New Roman" pitchFamily="18" charset="0"/>
                          <a:cs typeface="Times New Roman" pitchFamily="18" charset="0"/>
                        </a:rPr>
                        <a:t>1: 290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lumMod val="95000"/>
                              <a:lumOff val="5000"/>
                            </a:schemeClr>
                          </a:solidFill>
                          <a:effectLst/>
                          <a:latin typeface="Times New Roman" pitchFamily="18" charset="0"/>
                          <a:cs typeface="Times New Roman" pitchFamily="18" charset="0"/>
                        </a:rPr>
                        <a:t>1: 46</a:t>
                      </a: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1"/>
                  </a:ext>
                </a:extLst>
              </a:tr>
            </a:tbl>
          </a:graphicData>
        </a:graphic>
      </p:graphicFrame>
      <p:grpSp>
        <p:nvGrpSpPr>
          <p:cNvPr id="36880" name="Group 10">
            <a:extLst>
              <a:ext uri="{FF2B5EF4-FFF2-40B4-BE49-F238E27FC236}">
                <a16:creationId xmlns:a16="http://schemas.microsoft.com/office/drawing/2014/main" id="{676C9E04-B31D-4C53-B331-B04487E530A1}"/>
              </a:ext>
            </a:extLst>
          </p:cNvPr>
          <p:cNvGrpSpPr>
            <a:grpSpLocks/>
          </p:cNvGrpSpPr>
          <p:nvPr/>
        </p:nvGrpSpPr>
        <p:grpSpPr bwMode="auto">
          <a:xfrm>
            <a:off x="152400" y="2286000"/>
            <a:ext cx="4572000" cy="4572000"/>
            <a:chOff x="4432583" y="607250"/>
            <a:chExt cx="4543456" cy="6402811"/>
          </a:xfrm>
        </p:grpSpPr>
        <p:grpSp>
          <p:nvGrpSpPr>
            <p:cNvPr id="29712" name="Group 5">
              <a:extLst>
                <a:ext uri="{FF2B5EF4-FFF2-40B4-BE49-F238E27FC236}">
                  <a16:creationId xmlns:a16="http://schemas.microsoft.com/office/drawing/2014/main" id="{D9267DB9-60BF-4EA9-A3EE-6326B9B16B31}"/>
                </a:ext>
              </a:extLst>
            </p:cNvPr>
            <p:cNvGrpSpPr>
              <a:grpSpLocks/>
            </p:cNvGrpSpPr>
            <p:nvPr/>
          </p:nvGrpSpPr>
          <p:grpSpPr bwMode="auto">
            <a:xfrm>
              <a:off x="4432583" y="607250"/>
              <a:ext cx="4543456" cy="6165422"/>
              <a:chOff x="162259" y="483581"/>
              <a:chExt cx="5413911" cy="6374419"/>
            </a:xfrm>
          </p:grpSpPr>
          <p:pic>
            <p:nvPicPr>
              <p:cNvPr id="29714" name="Picture 2">
                <a:extLst>
                  <a:ext uri="{FF2B5EF4-FFF2-40B4-BE49-F238E27FC236}">
                    <a16:creationId xmlns:a16="http://schemas.microsoft.com/office/drawing/2014/main" id="{FE6814B7-0E01-488C-B0AD-0EECCD1D6F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556" y="2209800"/>
                <a:ext cx="5348614"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5" name="TextBox 8">
                <a:extLst>
                  <a:ext uri="{FF2B5EF4-FFF2-40B4-BE49-F238E27FC236}">
                    <a16:creationId xmlns:a16="http://schemas.microsoft.com/office/drawing/2014/main" id="{DEE71431-F8CB-4EC2-9274-B32191A864D6}"/>
                  </a:ext>
                </a:extLst>
              </p:cNvPr>
              <p:cNvSpPr txBox="1">
                <a:spLocks noChangeArrowheads="1"/>
              </p:cNvSpPr>
              <p:nvPr/>
            </p:nvSpPr>
            <p:spPr bwMode="auto">
              <a:xfrm rot="-5400000">
                <a:off x="-2589611" y="3235451"/>
                <a:ext cx="5980505" cy="4767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solidFill>
                      <a:srgbClr val="FF0000"/>
                    </a:solidFill>
                    <a:latin typeface="Times New Roman" panose="02020603050405020304" pitchFamily="18" charset="0"/>
                    <a:cs typeface="Times New Roman" panose="02020603050405020304" pitchFamily="18" charset="0"/>
                  </a:rPr>
                  <a:t>Tỉ lệ trẻ sơ sinh mắc hội chứng Đao</a:t>
                </a:r>
              </a:p>
            </p:txBody>
          </p:sp>
        </p:grpSp>
        <p:sp>
          <p:nvSpPr>
            <p:cNvPr id="10" name="Rectangle 9">
              <a:extLst>
                <a:ext uri="{FF2B5EF4-FFF2-40B4-BE49-F238E27FC236}">
                  <a16:creationId xmlns:a16="http://schemas.microsoft.com/office/drawing/2014/main" id="{2F1A8F46-6794-491C-B9EE-479B9953CFC7}"/>
                </a:ext>
              </a:extLst>
            </p:cNvPr>
            <p:cNvSpPr/>
            <p:nvPr/>
          </p:nvSpPr>
          <p:spPr>
            <a:xfrm>
              <a:off x="6128492" y="6454261"/>
              <a:ext cx="1828425" cy="555800"/>
            </a:xfrm>
            <a:prstGeom prst="rect">
              <a:avLst/>
            </a:prstGeom>
            <a:solidFill>
              <a:srgbClr val="FFFF00"/>
            </a:solidFill>
          </p:spPr>
          <p:txBody>
            <a:bodyPr>
              <a:spAutoFit/>
            </a:bodyPr>
            <a:lstStyle/>
            <a:p>
              <a:pPr algn="ctr" fontAlgn="auto">
                <a:spcBef>
                  <a:spcPts val="0"/>
                </a:spcBef>
                <a:spcAft>
                  <a:spcPts val="0"/>
                </a:spcAft>
                <a:defRPr/>
              </a:pPr>
              <a:r>
                <a:rPr lang="en-US" sz="2000" dirty="0" err="1">
                  <a:ea typeface="+mj-ea"/>
                  <a:cs typeface="Times New Roman" pitchFamily="18" charset="0"/>
                </a:rPr>
                <a:t>Tuổi</a:t>
              </a:r>
              <a:r>
                <a:rPr lang="en-US" sz="2000" dirty="0">
                  <a:ea typeface="+mj-ea"/>
                  <a:cs typeface="Times New Roman" pitchFamily="18" charset="0"/>
                </a:rPr>
                <a:t> </a:t>
              </a:r>
              <a:r>
                <a:rPr lang="en-US" sz="2000" dirty="0" err="1">
                  <a:ea typeface="+mj-ea"/>
                  <a:cs typeface="Times New Roman" pitchFamily="18" charset="0"/>
                </a:rPr>
                <a:t>mẹ</a:t>
              </a:r>
              <a:endParaRPr lang="vi-VN" sz="1600" dirty="0">
                <a:latin typeface="+mn-lt"/>
              </a:endParaRPr>
            </a:p>
          </p:txBody>
        </p:sp>
      </p:grpSp>
      <p:sp>
        <p:nvSpPr>
          <p:cNvPr id="12" name="Text Box 9">
            <a:extLst>
              <a:ext uri="{FF2B5EF4-FFF2-40B4-BE49-F238E27FC236}">
                <a16:creationId xmlns:a16="http://schemas.microsoft.com/office/drawing/2014/main" id="{221F0069-6CCB-47DE-B460-9054B77559BF}"/>
              </a:ext>
            </a:extLst>
          </p:cNvPr>
          <p:cNvSpPr txBox="1">
            <a:spLocks noChangeArrowheads="1"/>
          </p:cNvSpPr>
          <p:nvPr/>
        </p:nvSpPr>
        <p:spPr bwMode="auto">
          <a:xfrm>
            <a:off x="5181600" y="3035300"/>
            <a:ext cx="3560763" cy="1989138"/>
          </a:xfrm>
          <a:prstGeom prst="rect">
            <a:avLst/>
          </a:prstGeom>
          <a:solidFill>
            <a:srgbClr val="E4BAE2"/>
          </a:solidFill>
          <a:ln w="9525">
            <a:solidFill>
              <a:srgbClr val="FF0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90000"/>
              </a:lnSpc>
              <a:spcBef>
                <a:spcPct val="40000"/>
              </a:spcBef>
              <a:buFontTx/>
              <a:buNone/>
            </a:pPr>
            <a:r>
              <a:rPr lang="en-US" altLang="en-US" sz="2800">
                <a:latin typeface="Times New Roman" panose="02020603050405020304" pitchFamily="18" charset="0"/>
                <a:sym typeface="Wingdings" panose="05000000000000000000" pitchFamily="2" charset="2"/>
              </a:rPr>
              <a:t>Phòng tránh: </a:t>
            </a:r>
          </a:p>
          <a:p>
            <a:pPr algn="just" eaLnBrk="1" hangingPunct="1">
              <a:lnSpc>
                <a:spcPct val="90000"/>
              </a:lnSpc>
              <a:spcBef>
                <a:spcPct val="40000"/>
              </a:spcBef>
              <a:buFontTx/>
              <a:buNone/>
            </a:pPr>
            <a:r>
              <a:rPr lang="en-US" altLang="en-US" sz="2800">
                <a:latin typeface="Times New Roman" panose="02020603050405020304" pitchFamily="18" charset="0"/>
                <a:sym typeface="Wingdings" panose="05000000000000000000" pitchFamily="2" charset="2"/>
              </a:rPr>
              <a:t>- </a:t>
            </a:r>
            <a:r>
              <a:rPr lang="en-US" altLang="en-US" sz="2800" b="0">
                <a:latin typeface="Times New Roman" panose="02020603050405020304" pitchFamily="18" charset="0"/>
                <a:sym typeface="Wingdings" panose="05000000000000000000" pitchFamily="2" charset="2"/>
              </a:rPr>
              <a:t>Không sinh con khi tuổi mẹ đã cao	       </a:t>
            </a:r>
          </a:p>
          <a:p>
            <a:pPr algn="just" eaLnBrk="1" hangingPunct="1">
              <a:lnSpc>
                <a:spcPct val="90000"/>
              </a:lnSpc>
              <a:spcBef>
                <a:spcPct val="40000"/>
              </a:spcBef>
              <a:buFontTx/>
              <a:buNone/>
            </a:pPr>
            <a:r>
              <a:rPr lang="en-US" altLang="en-US" sz="2800" b="0">
                <a:latin typeface="Times New Roman" panose="02020603050405020304" pitchFamily="18" charset="0"/>
                <a:sym typeface="Wingdings" panose="05000000000000000000" pitchFamily="2" charset="2"/>
              </a:rPr>
              <a:t>- Sàng lọc trước sinh</a:t>
            </a:r>
            <a:endParaRPr lang="en-US" altLang="en-US" sz="2800" b="0">
              <a:latin typeface="Times New Roman" panose="02020603050405020304" pitchFamily="18" charset="0"/>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7353"/>
                                        </p:tgtEl>
                                        <p:attrNameLst>
                                          <p:attrName>style.visibility</p:attrName>
                                        </p:attrNameLst>
                                      </p:cBhvr>
                                      <p:to>
                                        <p:strVal val="visible"/>
                                      </p:to>
                                    </p:set>
                                    <p:animEffect transition="in" filter="blinds(horizontal)">
                                      <p:cBhvr>
                                        <p:cTn id="7" dur="500"/>
                                        <p:tgtEl>
                                          <p:spTgt spid="573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688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linds(horizontal)">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3"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D544FFFD-EE15-4ACD-8C83-9E6111B2B8E9}"/>
              </a:ext>
            </a:extLst>
          </p:cNvPr>
          <p:cNvSpPr>
            <a:spLocks noChangeArrowheads="1"/>
          </p:cNvSpPr>
          <p:nvPr/>
        </p:nvSpPr>
        <p:spPr bwMode="auto">
          <a:xfrm>
            <a:off x="1066800" y="990600"/>
            <a:ext cx="5715000" cy="4724400"/>
          </a:xfrm>
          <a:prstGeom prst="rect">
            <a:avLst/>
          </a:prstGeom>
          <a:solidFill>
            <a:schemeClr val="accent1"/>
          </a:solidFill>
          <a:ln w="9525">
            <a:miter lim="800000"/>
            <a:headEnd/>
            <a:tailEnd/>
          </a:ln>
          <a:scene3d>
            <a:camera prst="legacyObliqueBottomLeft"/>
            <a:lightRig rig="legacyFlat3" dir="t"/>
          </a:scene3d>
          <a:sp3d extrusionH="430200" prstMaterial="legacyMatte">
            <a:bevelT w="13500" h="13500" prst="angle"/>
            <a:bevelB w="13500" h="13500" prst="angle"/>
            <a:extrusionClr>
              <a:schemeClr val="accent1"/>
            </a:extrusionClr>
            <a:contourClr>
              <a:schemeClr val="accent1"/>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latin typeface="Times New Roman" panose="02020603050405020304" pitchFamily="18" charset="0"/>
            </a:endParaRPr>
          </a:p>
        </p:txBody>
      </p:sp>
      <p:pic>
        <p:nvPicPr>
          <p:cNvPr id="30723" name="Picture 3" descr="1">
            <a:extLst>
              <a:ext uri="{FF2B5EF4-FFF2-40B4-BE49-F238E27FC236}">
                <a16:creationId xmlns:a16="http://schemas.microsoft.com/office/drawing/2014/main" id="{829104F1-4082-462A-A552-89346DC535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219200"/>
            <a:ext cx="5105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 Box 4">
            <a:extLst>
              <a:ext uri="{FF2B5EF4-FFF2-40B4-BE49-F238E27FC236}">
                <a16:creationId xmlns:a16="http://schemas.microsoft.com/office/drawing/2014/main" id="{F525FE16-4ED9-42D9-851D-417D79273584}"/>
              </a:ext>
            </a:extLst>
          </p:cNvPr>
          <p:cNvSpPr txBox="1">
            <a:spLocks noChangeArrowheads="1"/>
          </p:cNvSpPr>
          <p:nvPr/>
        </p:nvSpPr>
        <p:spPr bwMode="auto">
          <a:xfrm>
            <a:off x="1524000" y="228600"/>
            <a:ext cx="6553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a:solidFill>
                  <a:srgbClr val="FF3300"/>
                </a:solidFill>
                <a:latin typeface="Times New Roman" panose="02020603050405020304" pitchFamily="18" charset="0"/>
                <a:cs typeface="Times New Roman" panose="02020603050405020304" pitchFamily="18" charset="0"/>
              </a:rPr>
              <a:t>Hội chứng 3X (XXX – Siêu nữ)</a:t>
            </a:r>
          </a:p>
        </p:txBody>
      </p:sp>
      <p:sp>
        <p:nvSpPr>
          <p:cNvPr id="30725" name="Rectangle 5">
            <a:extLst>
              <a:ext uri="{FF2B5EF4-FFF2-40B4-BE49-F238E27FC236}">
                <a16:creationId xmlns:a16="http://schemas.microsoft.com/office/drawing/2014/main" id="{8C0C5A5D-9E71-4E33-B049-CE255B66E39F}"/>
              </a:ext>
            </a:extLst>
          </p:cNvPr>
          <p:cNvSpPr>
            <a:spLocks noChangeArrowheads="1"/>
          </p:cNvSpPr>
          <p:nvPr/>
        </p:nvSpPr>
        <p:spPr bwMode="auto">
          <a:xfrm>
            <a:off x="1828800" y="3048000"/>
            <a:ext cx="609600" cy="4572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latin typeface="Times New Roman" panose="02020603050405020304" pitchFamily="18" charset="0"/>
            </a:endParaRPr>
          </a:p>
        </p:txBody>
      </p:sp>
      <p:sp>
        <p:nvSpPr>
          <p:cNvPr id="30726" name="Rectangle 6">
            <a:extLst>
              <a:ext uri="{FF2B5EF4-FFF2-40B4-BE49-F238E27FC236}">
                <a16:creationId xmlns:a16="http://schemas.microsoft.com/office/drawing/2014/main" id="{D4296B79-0EC8-4BD0-8379-FDA08BA694D8}"/>
              </a:ext>
            </a:extLst>
          </p:cNvPr>
          <p:cNvSpPr>
            <a:spLocks noChangeArrowheads="1"/>
          </p:cNvSpPr>
          <p:nvPr/>
        </p:nvSpPr>
        <p:spPr bwMode="auto">
          <a:xfrm>
            <a:off x="685800" y="5867400"/>
            <a:ext cx="708183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Clr>
                <a:schemeClr val="accent2"/>
              </a:buClr>
              <a:buSzPct val="80000"/>
              <a:buFont typeface="Wingdings" panose="05000000000000000000" pitchFamily="2" charset="2"/>
              <a:buNone/>
            </a:pPr>
            <a:r>
              <a:rPr lang="en-US" altLang="en-US" sz="2800">
                <a:latin typeface="Times New Roman" panose="02020603050405020304" pitchFamily="18" charset="0"/>
                <a:cs typeface="Times New Roman" panose="02020603050405020304" pitchFamily="18" charset="0"/>
              </a:rPr>
              <a:t>Buồng trứng và dạ con không phát triển, rối loạn kinh nguyệt, không có con</a:t>
            </a:r>
            <a:endParaRPr lang="en-US" altLang="en-US" sz="2800">
              <a:latin typeface=".VnTime" panose="020B7200000000000000" pitchFamily="34" charset="0"/>
              <a:cs typeface="Arial" panose="020B0604020202020204" pitchFamily="34" charset="0"/>
            </a:endParaRPr>
          </a:p>
        </p:txBody>
      </p:sp>
      <p:sp>
        <p:nvSpPr>
          <p:cNvPr id="238599" name="Rectangle 7">
            <a:extLst>
              <a:ext uri="{FF2B5EF4-FFF2-40B4-BE49-F238E27FC236}">
                <a16:creationId xmlns:a16="http://schemas.microsoft.com/office/drawing/2014/main" id="{A599208F-099C-43C5-B3FA-63A3C12108FF}"/>
              </a:ext>
            </a:extLst>
          </p:cNvPr>
          <p:cNvSpPr>
            <a:spLocks noChangeArrowheads="1"/>
          </p:cNvSpPr>
          <p:nvPr/>
        </p:nvSpPr>
        <p:spPr bwMode="auto">
          <a:xfrm>
            <a:off x="5257800" y="4038600"/>
            <a:ext cx="609600" cy="5334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0000"/>
              </a:solidFill>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8599"/>
                                        </p:tgtEl>
                                        <p:attrNameLst>
                                          <p:attrName>style.visibility</p:attrName>
                                        </p:attrNameLst>
                                      </p:cBhvr>
                                      <p:to>
                                        <p:strVal val="visible"/>
                                      </p:to>
                                    </p:set>
                                  </p:childTnLst>
                                </p:cTn>
                              </p:par>
                            </p:childTnLst>
                          </p:cTn>
                        </p:par>
                        <p:par>
                          <p:cTn id="7" fill="hold" nodeType="afterGroup">
                            <p:stCondLst>
                              <p:cond delay="0"/>
                            </p:stCondLst>
                            <p:childTnLst>
                              <p:par>
                                <p:cTn id="8" presetID="25" presetClass="emph" presetSubtype="0" repeatCount="indefinite" fill="hold" grpId="1" nodeType="afterEffect">
                                  <p:stCondLst>
                                    <p:cond delay="0"/>
                                  </p:stCondLst>
                                  <p:childTnLst>
                                    <p:animClr clrSpc="hsl" dir="cw">
                                      <p:cBhvr override="childStyle">
                                        <p:cTn id="9" dur="500" fill="hold"/>
                                        <p:tgtEl>
                                          <p:spTgt spid="238599"/>
                                        </p:tgtEl>
                                        <p:attrNameLst>
                                          <p:attrName>style.color</p:attrName>
                                        </p:attrNameLst>
                                      </p:cBhvr>
                                      <p:by>
                                        <p:hsl h="0" s="-70588" l="0"/>
                                      </p:by>
                                    </p:animClr>
                                    <p:animClr clrSpc="hsl" dir="cw">
                                      <p:cBhvr>
                                        <p:cTn id="10" dur="500" fill="hold"/>
                                        <p:tgtEl>
                                          <p:spTgt spid="238599"/>
                                        </p:tgtEl>
                                        <p:attrNameLst>
                                          <p:attrName>fillcolor</p:attrName>
                                        </p:attrNameLst>
                                      </p:cBhvr>
                                      <p:by>
                                        <p:hsl h="0" s="-70588" l="0"/>
                                      </p:by>
                                    </p:animClr>
                                    <p:animClr clrSpc="hsl" dir="cw">
                                      <p:cBhvr>
                                        <p:cTn id="11" dur="500" fill="hold"/>
                                        <p:tgtEl>
                                          <p:spTgt spid="238599"/>
                                        </p:tgtEl>
                                        <p:attrNameLst>
                                          <p:attrName>stroke.color</p:attrName>
                                        </p:attrNameLst>
                                      </p:cBhvr>
                                      <p:by>
                                        <p:hsl h="0" s="-70588" l="0"/>
                                      </p:by>
                                    </p:animClr>
                                    <p:set>
                                      <p:cBhvr>
                                        <p:cTn id="12" dur="500" fill="hold"/>
                                        <p:tgtEl>
                                          <p:spTgt spid="23859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9" grpId="0" animBg="1"/>
      <p:bldP spid="238599"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descr="turners">
            <a:extLst>
              <a:ext uri="{FF2B5EF4-FFF2-40B4-BE49-F238E27FC236}">
                <a16:creationId xmlns:a16="http://schemas.microsoft.com/office/drawing/2014/main" id="{C435DDE2-E848-46A0-8EA5-ACDEC17020A6}"/>
              </a:ext>
            </a:extLst>
          </p:cNvPr>
          <p:cNvSpPr>
            <a:spLocks noChangeArrowheads="1"/>
          </p:cNvSpPr>
          <p:nvPr/>
        </p:nvSpPr>
        <p:spPr bwMode="auto">
          <a:xfrm>
            <a:off x="3276600" y="457200"/>
            <a:ext cx="5867400" cy="4953000"/>
          </a:xfrm>
          <a:prstGeom prst="rect">
            <a:avLst/>
          </a:prstGeom>
          <a:blipFill dpi="0" rotWithShape="1">
            <a:blip r:embed="rId2"/>
            <a:srcRect/>
            <a:stretch>
              <a:fillRect/>
            </a:stretch>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en-US" sz="1800">
              <a:solidFill>
                <a:srgbClr val="000000"/>
              </a:solidFill>
              <a:cs typeface="Arial" panose="020B0604020202020204" pitchFamily="34" charset="0"/>
            </a:endParaRPr>
          </a:p>
        </p:txBody>
      </p:sp>
      <p:grpSp>
        <p:nvGrpSpPr>
          <p:cNvPr id="31747" name="Group 7">
            <a:extLst>
              <a:ext uri="{FF2B5EF4-FFF2-40B4-BE49-F238E27FC236}">
                <a16:creationId xmlns:a16="http://schemas.microsoft.com/office/drawing/2014/main" id="{FD260E1F-5193-4ABE-B820-864C0788E074}"/>
              </a:ext>
            </a:extLst>
          </p:cNvPr>
          <p:cNvGrpSpPr>
            <a:grpSpLocks/>
          </p:cNvGrpSpPr>
          <p:nvPr/>
        </p:nvGrpSpPr>
        <p:grpSpPr bwMode="auto">
          <a:xfrm>
            <a:off x="0" y="457200"/>
            <a:ext cx="3200400" cy="4953000"/>
            <a:chOff x="3744" y="528"/>
            <a:chExt cx="2016" cy="2928"/>
          </a:xfrm>
        </p:grpSpPr>
        <p:sp>
          <p:nvSpPr>
            <p:cNvPr id="31750" name="Rectangle 5" descr="TOCNO">
              <a:extLst>
                <a:ext uri="{FF2B5EF4-FFF2-40B4-BE49-F238E27FC236}">
                  <a16:creationId xmlns:a16="http://schemas.microsoft.com/office/drawing/2014/main" id="{7BA9E19D-D916-4931-86AD-AF78BC52FC2A}"/>
                </a:ext>
              </a:extLst>
            </p:cNvPr>
            <p:cNvSpPr>
              <a:spLocks noChangeArrowheads="1"/>
            </p:cNvSpPr>
            <p:nvPr/>
          </p:nvSpPr>
          <p:spPr bwMode="auto">
            <a:xfrm>
              <a:off x="3744" y="528"/>
              <a:ext cx="2016" cy="2928"/>
            </a:xfrm>
            <a:prstGeom prst="rect">
              <a:avLst/>
            </a:prstGeom>
            <a:blipFill dpi="0" rotWithShape="1">
              <a:blip r:embed="rId3"/>
              <a:srcRect/>
              <a:stretch>
                <a:fillRect/>
              </a:stretch>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en-US" sz="1800">
                <a:solidFill>
                  <a:srgbClr val="000000"/>
                </a:solidFill>
                <a:cs typeface="Arial" panose="020B0604020202020204" pitchFamily="34" charset="0"/>
              </a:endParaRPr>
            </a:p>
          </p:txBody>
        </p:sp>
        <p:sp>
          <p:nvSpPr>
            <p:cNvPr id="31751" name="Oval 6">
              <a:extLst>
                <a:ext uri="{FF2B5EF4-FFF2-40B4-BE49-F238E27FC236}">
                  <a16:creationId xmlns:a16="http://schemas.microsoft.com/office/drawing/2014/main" id="{BDA2E504-2228-4C97-A627-D584A5F8F05D}"/>
                </a:ext>
              </a:extLst>
            </p:cNvPr>
            <p:cNvSpPr>
              <a:spLocks noChangeArrowheads="1"/>
            </p:cNvSpPr>
            <p:nvPr/>
          </p:nvSpPr>
          <p:spPr bwMode="auto">
            <a:xfrm>
              <a:off x="4656" y="2016"/>
              <a:ext cx="240" cy="192"/>
            </a:xfrm>
            <a:prstGeom prst="ellipse">
              <a:avLst/>
            </a:prstGeom>
            <a:solidFill>
              <a:schemeClr val="bg1"/>
            </a:solidFill>
            <a:ln w="952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en-US" sz="1800">
                <a:solidFill>
                  <a:srgbClr val="000000"/>
                </a:solidFill>
                <a:cs typeface="Arial" panose="020B0604020202020204" pitchFamily="34" charset="0"/>
              </a:endParaRPr>
            </a:p>
          </p:txBody>
        </p:sp>
      </p:grpSp>
      <p:sp>
        <p:nvSpPr>
          <p:cNvPr id="31748" name="Rectangle 12">
            <a:extLst>
              <a:ext uri="{FF2B5EF4-FFF2-40B4-BE49-F238E27FC236}">
                <a16:creationId xmlns:a16="http://schemas.microsoft.com/office/drawing/2014/main" id="{D089DCD7-AE97-45A5-92EE-9CDA8F2176C9}"/>
              </a:ext>
            </a:extLst>
          </p:cNvPr>
          <p:cNvSpPr>
            <a:spLocks noChangeArrowheads="1"/>
          </p:cNvSpPr>
          <p:nvPr/>
        </p:nvSpPr>
        <p:spPr bwMode="auto">
          <a:xfrm>
            <a:off x="582613" y="5576888"/>
            <a:ext cx="8158162"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solidFill>
                  <a:srgbClr val="0000FF"/>
                </a:solidFill>
                <a:latin typeface="Times New Roman" panose="02020603050405020304" pitchFamily="18" charset="0"/>
              </a:rPr>
              <a:t>Hội chứng Tơcnơ (cặp NST giới tính có 1 chiếc XO)</a:t>
            </a:r>
          </a:p>
        </p:txBody>
      </p:sp>
      <p:sp>
        <p:nvSpPr>
          <p:cNvPr id="31749" name="Text Box 5">
            <a:extLst>
              <a:ext uri="{FF2B5EF4-FFF2-40B4-BE49-F238E27FC236}">
                <a16:creationId xmlns:a16="http://schemas.microsoft.com/office/drawing/2014/main" id="{34520FA2-6188-403F-8E1A-FAB74CE34590}"/>
              </a:ext>
            </a:extLst>
          </p:cNvPr>
          <p:cNvSpPr txBox="1">
            <a:spLocks noChangeArrowheads="1"/>
          </p:cNvSpPr>
          <p:nvPr/>
        </p:nvSpPr>
        <p:spPr bwMode="auto">
          <a:xfrm>
            <a:off x="6350" y="601980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a:latin typeface="Times New Roman" panose="02020603050405020304" pitchFamily="18" charset="0"/>
                <a:cs typeface="Times New Roman" panose="02020603050405020304" pitchFamily="18" charset="0"/>
              </a:rPr>
              <a:t>Lùn, cổ ngắn, không có kinh nguyệt, trí tuệ kém phát triển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2">
            <a:extLst>
              <a:ext uri="{FF2B5EF4-FFF2-40B4-BE49-F238E27FC236}">
                <a16:creationId xmlns:a16="http://schemas.microsoft.com/office/drawing/2014/main" id="{465EC18D-0FA9-41D1-B9CA-F83B9483E033}"/>
              </a:ext>
            </a:extLst>
          </p:cNvPr>
          <p:cNvSpPr>
            <a:spLocks noChangeArrowheads="1"/>
          </p:cNvSpPr>
          <p:nvPr/>
        </p:nvSpPr>
        <p:spPr bwMode="auto">
          <a:xfrm>
            <a:off x="52388" y="5154613"/>
            <a:ext cx="909161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solidFill>
                  <a:srgbClr val="0000FF"/>
                </a:solidFill>
                <a:latin typeface="Times New Roman" panose="02020603050405020304" pitchFamily="18" charset="0"/>
              </a:rPr>
              <a:t>Hội chứng Claiphentơ (cặp NST giới tính có 3 chiếc: XXY)</a:t>
            </a:r>
          </a:p>
        </p:txBody>
      </p:sp>
      <p:pic>
        <p:nvPicPr>
          <p:cNvPr id="32771" name="Picture 2" descr="Picture">
            <a:extLst>
              <a:ext uri="{FF2B5EF4-FFF2-40B4-BE49-F238E27FC236}">
                <a16:creationId xmlns:a16="http://schemas.microsoft.com/office/drawing/2014/main" id="{16761FF1-D2C3-4BC1-806B-A376DB0827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0"/>
            <a:ext cx="5334000" cy="511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5" descr="13478875441448332363_320_320">
            <a:extLst>
              <a:ext uri="{FF2B5EF4-FFF2-40B4-BE49-F238E27FC236}">
                <a16:creationId xmlns:a16="http://schemas.microsoft.com/office/drawing/2014/main" id="{6E4B8610-C414-4895-B97D-9EE4F568BB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275" y="180975"/>
            <a:ext cx="270986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Text Box 6">
            <a:extLst>
              <a:ext uri="{FF2B5EF4-FFF2-40B4-BE49-F238E27FC236}">
                <a16:creationId xmlns:a16="http://schemas.microsoft.com/office/drawing/2014/main" id="{A8BB05D1-4C8B-474A-B34E-287DC196C8ED}"/>
              </a:ext>
            </a:extLst>
          </p:cNvPr>
          <p:cNvSpPr txBox="1">
            <a:spLocks noChangeArrowheads="1"/>
          </p:cNvSpPr>
          <p:nvPr/>
        </p:nvSpPr>
        <p:spPr bwMode="auto">
          <a:xfrm>
            <a:off x="304800" y="5715000"/>
            <a:ext cx="8458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en-US" sz="2800">
                <a:latin typeface="Times New Roman" panose="02020603050405020304" pitchFamily="18" charset="0"/>
                <a:cs typeface="Times New Roman" panose="02020603050405020304" pitchFamily="18" charset="0"/>
              </a:rPr>
              <a:t>Tay dài hơn, thân cao không bình thường, tinh hoàn nhỏ, si đần, vô sinh.</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1">
            <a:extLst>
              <a:ext uri="{FF2B5EF4-FFF2-40B4-BE49-F238E27FC236}">
                <a16:creationId xmlns:a16="http://schemas.microsoft.com/office/drawing/2014/main" id="{2944F55F-97F2-490E-BF7C-14D94B902A8A}"/>
              </a:ext>
            </a:extLst>
          </p:cNvPr>
          <p:cNvSpPr>
            <a:spLocks noChangeArrowheads="1"/>
          </p:cNvSpPr>
          <p:nvPr/>
        </p:nvSpPr>
        <p:spPr bwMode="auto">
          <a:xfrm>
            <a:off x="273050" y="227013"/>
            <a:ext cx="887095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pt-BR" altLang="en-US" sz="2800" u="sng">
                <a:solidFill>
                  <a:schemeClr val="accent2"/>
                </a:solidFill>
                <a:latin typeface="Times New Roman" panose="02020603050405020304" pitchFamily="18" charset="0"/>
                <a:cs typeface="Times New Roman" panose="02020603050405020304" pitchFamily="18" charset="0"/>
              </a:rPr>
              <a:t>3. Một số hội chứng bệnh liên quan đến đột biến NST</a:t>
            </a:r>
            <a:endParaRPr lang="en-US" altLang="en-US" sz="2800" u="sng">
              <a:solidFill>
                <a:srgbClr val="FF0000"/>
              </a:solidFill>
              <a:latin typeface="Times New Roman" panose="02020603050405020304" pitchFamily="18" charset="0"/>
            </a:endParaRPr>
          </a:p>
          <a:p>
            <a:pPr>
              <a:spcBef>
                <a:spcPct val="0"/>
              </a:spcBef>
              <a:buFontTx/>
              <a:buNone/>
            </a:pPr>
            <a:endParaRPr lang="vi-VN" altLang="en-US" sz="2400">
              <a:latin typeface="Times New Roman" panose="02020603050405020304" pitchFamily="18" charset="0"/>
            </a:endParaRPr>
          </a:p>
        </p:txBody>
      </p:sp>
      <p:sp>
        <p:nvSpPr>
          <p:cNvPr id="5" name="Rectangle 4">
            <a:extLst>
              <a:ext uri="{FF2B5EF4-FFF2-40B4-BE49-F238E27FC236}">
                <a16:creationId xmlns:a16="http://schemas.microsoft.com/office/drawing/2014/main" id="{001C093F-F3AA-4D23-831B-C01FC73F04DE}"/>
              </a:ext>
            </a:extLst>
          </p:cNvPr>
          <p:cNvSpPr>
            <a:spLocks noChangeArrowheads="1"/>
          </p:cNvSpPr>
          <p:nvPr/>
        </p:nvSpPr>
        <p:spPr bwMode="auto">
          <a:xfrm>
            <a:off x="247650" y="990600"/>
            <a:ext cx="8896350"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pt-BR" altLang="en-US" sz="2800">
                <a:solidFill>
                  <a:srgbClr val="FF0000"/>
                </a:solidFill>
                <a:latin typeface="Times New Roman" panose="02020603050405020304" pitchFamily="18" charset="0"/>
                <a:cs typeface="Times New Roman" panose="02020603050405020304" pitchFamily="18" charset="0"/>
              </a:rPr>
              <a:t>* Đột biến cấu trúc:</a:t>
            </a:r>
          </a:p>
          <a:p>
            <a:pPr>
              <a:spcBef>
                <a:spcPct val="0"/>
              </a:spcBef>
              <a:buFontTx/>
              <a:buNone/>
            </a:pPr>
            <a:r>
              <a:rPr lang="pt-BR" altLang="en-US" sz="2400">
                <a:solidFill>
                  <a:srgbClr val="FF0000"/>
                </a:solidFill>
                <a:latin typeface="Times New Roman" panose="02020603050405020304" pitchFamily="18" charset="0"/>
                <a:cs typeface="Times New Roman" panose="02020603050405020304" pitchFamily="18" charset="0"/>
              </a:rPr>
              <a:t>	</a:t>
            </a:r>
            <a:r>
              <a:rPr lang="pt-BR" altLang="en-US" sz="2400">
                <a:latin typeface="Times New Roman" panose="02020603050405020304" pitchFamily="18" charset="0"/>
                <a:cs typeface="Times New Roman" panose="02020603050405020304" pitchFamily="18" charset="0"/>
              </a:rPr>
              <a:t>- Hội chứng tiếng mèo kêu: mất đoạn số 5</a:t>
            </a:r>
          </a:p>
          <a:p>
            <a:pPr>
              <a:spcBef>
                <a:spcPct val="0"/>
              </a:spcBef>
              <a:buFontTx/>
              <a:buNone/>
            </a:pPr>
            <a:r>
              <a:rPr lang="pt-BR" altLang="en-US" sz="2400">
                <a:latin typeface="Times New Roman" panose="02020603050405020304" pitchFamily="18" charset="0"/>
                <a:cs typeface="Times New Roman" panose="02020603050405020304" pitchFamily="18" charset="0"/>
              </a:rPr>
              <a:t>	- Ung thư máu: Mất đoạn số 21, chuyển đoạn số 22-số 9</a:t>
            </a:r>
          </a:p>
          <a:p>
            <a:pPr>
              <a:spcBef>
                <a:spcPct val="0"/>
              </a:spcBef>
              <a:buFontTx/>
              <a:buNone/>
            </a:pPr>
            <a:endParaRPr lang="pt-BR" altLang="en-US" sz="2800">
              <a:solidFill>
                <a:srgbClr val="FF0000"/>
              </a:solidFill>
              <a:latin typeface="Times New Roman" panose="02020603050405020304" pitchFamily="18" charset="0"/>
              <a:cs typeface="Times New Roman" panose="02020603050405020304" pitchFamily="18" charset="0"/>
            </a:endParaRPr>
          </a:p>
          <a:p>
            <a:pPr>
              <a:spcBef>
                <a:spcPct val="0"/>
              </a:spcBef>
              <a:buFontTx/>
              <a:buNone/>
            </a:pPr>
            <a:r>
              <a:rPr lang="pt-BR" altLang="en-US" sz="2800">
                <a:solidFill>
                  <a:srgbClr val="FF0000"/>
                </a:solidFill>
                <a:latin typeface="Times New Roman" panose="02020603050405020304" pitchFamily="18" charset="0"/>
                <a:cs typeface="Times New Roman" panose="02020603050405020304" pitchFamily="18" charset="0"/>
              </a:rPr>
              <a:t>* Đột biến số lượng</a:t>
            </a:r>
          </a:p>
          <a:p>
            <a:pPr>
              <a:spcBef>
                <a:spcPct val="0"/>
              </a:spcBef>
              <a:buFontTx/>
              <a:buNone/>
            </a:pPr>
            <a:r>
              <a:rPr lang="pt-BR" altLang="en-US" sz="2400">
                <a:solidFill>
                  <a:srgbClr val="FF0000"/>
                </a:solidFill>
                <a:latin typeface="Times New Roman" panose="02020603050405020304" pitchFamily="18" charset="0"/>
                <a:cs typeface="Times New Roman" panose="02020603050405020304" pitchFamily="18" charset="0"/>
              </a:rPr>
              <a:t>   </a:t>
            </a:r>
          </a:p>
          <a:p>
            <a:pPr>
              <a:spcBef>
                <a:spcPct val="0"/>
              </a:spcBef>
              <a:buFontTx/>
              <a:buNone/>
            </a:pPr>
            <a:r>
              <a:rPr lang="pt-BR" altLang="en-US" sz="2400">
                <a:solidFill>
                  <a:srgbClr val="FF0000"/>
                </a:solidFill>
                <a:latin typeface="Times New Roman" panose="02020603050405020304" pitchFamily="18" charset="0"/>
                <a:cs typeface="Times New Roman" panose="02020603050405020304" pitchFamily="18" charset="0"/>
              </a:rPr>
              <a:t>  	+ NST thường</a:t>
            </a:r>
          </a:p>
          <a:p>
            <a:pPr>
              <a:spcBef>
                <a:spcPct val="0"/>
              </a:spcBef>
              <a:buFontTx/>
              <a:buNone/>
            </a:pPr>
            <a:r>
              <a:rPr lang="pt-BR" altLang="en-US" sz="2400">
                <a:latin typeface="Times New Roman" panose="02020603050405020304" pitchFamily="18" charset="0"/>
                <a:cs typeface="Times New Roman" panose="02020603050405020304" pitchFamily="18" charset="0"/>
              </a:rPr>
              <a:t>		-   </a:t>
            </a:r>
            <a:r>
              <a:rPr lang="pt-BR" altLang="en-US" sz="2400">
                <a:solidFill>
                  <a:srgbClr val="4F4FFF"/>
                </a:solidFill>
                <a:latin typeface="Times New Roman" panose="02020603050405020304" pitchFamily="18" charset="0"/>
                <a:cs typeface="Times New Roman" panose="02020603050405020304" pitchFamily="18" charset="0"/>
              </a:rPr>
              <a:t>Đao: 3 NST 21 	-&gt; Thể ba (2n+1) 47 NST </a:t>
            </a:r>
          </a:p>
          <a:p>
            <a:pPr>
              <a:spcBef>
                <a:spcPct val="0"/>
              </a:spcBef>
              <a:buFontTx/>
              <a:buNone/>
            </a:pPr>
            <a:r>
              <a:rPr lang="pt-BR" altLang="en-US" sz="2400">
                <a:solidFill>
                  <a:srgbClr val="4F4FFF"/>
                </a:solidFill>
                <a:latin typeface="Times New Roman" panose="02020603050405020304" pitchFamily="18" charset="0"/>
                <a:cs typeface="Times New Roman" panose="02020603050405020304" pitchFamily="18" charset="0"/>
              </a:rPr>
              <a:t>		-   Patau: 3 NST 13</a:t>
            </a:r>
          </a:p>
          <a:p>
            <a:pPr>
              <a:spcBef>
                <a:spcPct val="0"/>
              </a:spcBef>
              <a:buFontTx/>
              <a:buNone/>
            </a:pPr>
            <a:r>
              <a:rPr lang="pt-BR" altLang="en-US" sz="2400">
                <a:solidFill>
                  <a:srgbClr val="4F4FFF"/>
                </a:solidFill>
                <a:latin typeface="Times New Roman" panose="02020603050405020304" pitchFamily="18" charset="0"/>
                <a:cs typeface="Times New Roman" panose="02020603050405020304" pitchFamily="18" charset="0"/>
              </a:rPr>
              <a:t>		-   Etuot: 3 NST 18</a:t>
            </a:r>
          </a:p>
          <a:p>
            <a:pPr>
              <a:spcBef>
                <a:spcPct val="0"/>
              </a:spcBef>
              <a:buFontTx/>
              <a:buNone/>
            </a:pPr>
            <a:r>
              <a:rPr lang="pt-BR" altLang="en-US" sz="2400">
                <a:solidFill>
                  <a:srgbClr val="FF0000"/>
                </a:solidFill>
                <a:latin typeface="Times New Roman" panose="02020603050405020304" pitchFamily="18" charset="0"/>
                <a:cs typeface="Times New Roman" panose="02020603050405020304" pitchFamily="18" charset="0"/>
              </a:rPr>
              <a:t>  	 + NST giới tính</a:t>
            </a:r>
            <a:endParaRPr lang="en-US" altLang="en-US" sz="2400">
              <a:solidFill>
                <a:srgbClr val="FF0000"/>
              </a:solidFill>
              <a:latin typeface="Times New Roman" panose="02020603050405020304" pitchFamily="18" charset="0"/>
            </a:endParaRPr>
          </a:p>
          <a:p>
            <a:pPr>
              <a:spcBef>
                <a:spcPct val="0"/>
              </a:spcBef>
              <a:buFontTx/>
              <a:buNone/>
            </a:pPr>
            <a:r>
              <a:rPr lang="pt-BR" altLang="en-US" sz="2400">
                <a:latin typeface="Times New Roman" panose="02020603050405020304" pitchFamily="18" charset="0"/>
                <a:cs typeface="Times New Roman" panose="02020603050405020304" pitchFamily="18" charset="0"/>
              </a:rPr>
              <a:t>		-  Siêu nữ: XXX       </a:t>
            </a:r>
            <a:endParaRPr lang="en-US" altLang="en-US" sz="2400">
              <a:latin typeface="Times New Roman" panose="02020603050405020304" pitchFamily="18" charset="0"/>
            </a:endParaRPr>
          </a:p>
          <a:p>
            <a:pPr>
              <a:spcBef>
                <a:spcPct val="0"/>
              </a:spcBef>
              <a:buFontTx/>
              <a:buNone/>
            </a:pPr>
            <a:r>
              <a:rPr lang="pt-BR" altLang="en-US" sz="2400">
                <a:latin typeface="Times New Roman" panose="02020603050405020304" pitchFamily="18" charset="0"/>
                <a:cs typeface="Times New Roman" panose="02020603050405020304" pitchFamily="18" charset="0"/>
              </a:rPr>
              <a:t>		-  Claiphentơ: XXY -&gt; Thể ba 47 NST</a:t>
            </a:r>
            <a:endParaRPr lang="en-US" altLang="en-US" sz="2400">
              <a:latin typeface="Times New Roman" panose="02020603050405020304" pitchFamily="18" charset="0"/>
            </a:endParaRPr>
          </a:p>
          <a:p>
            <a:pPr>
              <a:spcBef>
                <a:spcPct val="0"/>
              </a:spcBef>
              <a:buFontTx/>
              <a:buNone/>
            </a:pPr>
            <a:r>
              <a:rPr lang="pt-BR" altLang="en-US" sz="2400">
                <a:latin typeface="Times New Roman" panose="02020603050405020304" pitchFamily="18" charset="0"/>
                <a:cs typeface="Times New Roman" panose="02020603050405020304" pitchFamily="18" charset="0"/>
              </a:rPr>
              <a:t>		-  Tơcnơ: OX -&gt; Thể khuyết 45 NST</a:t>
            </a:r>
            <a:endParaRPr lang="en-US" altLang="en-US" sz="2400">
              <a:latin typeface="Times New Roman" panose="02020603050405020304" pitchFamily="18" charset="0"/>
            </a:endParaRPr>
          </a:p>
        </p:txBody>
      </p:sp>
      <p:sp>
        <p:nvSpPr>
          <p:cNvPr id="32772" name="Right Brace 1">
            <a:extLst>
              <a:ext uri="{FF2B5EF4-FFF2-40B4-BE49-F238E27FC236}">
                <a16:creationId xmlns:a16="http://schemas.microsoft.com/office/drawing/2014/main" id="{1666C4CB-D422-42DF-9889-B2CF05E08419}"/>
              </a:ext>
            </a:extLst>
          </p:cNvPr>
          <p:cNvSpPr>
            <a:spLocks/>
          </p:cNvSpPr>
          <p:nvPr/>
        </p:nvSpPr>
        <p:spPr bwMode="auto">
          <a:xfrm>
            <a:off x="4648200" y="3886200"/>
            <a:ext cx="304800" cy="914400"/>
          </a:xfrm>
          <a:prstGeom prst="rightBrace">
            <a:avLst>
              <a:gd name="adj1" fmla="val 8333"/>
              <a:gd name="adj2" fmla="val 50000"/>
            </a:avLst>
          </a:prstGeom>
          <a:solidFill>
            <a:schemeClr val="accent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32773" name="Right Brace 2">
            <a:extLst>
              <a:ext uri="{FF2B5EF4-FFF2-40B4-BE49-F238E27FC236}">
                <a16:creationId xmlns:a16="http://schemas.microsoft.com/office/drawing/2014/main" id="{C937420C-6B80-4E9F-BAA0-B43990A2241D}"/>
              </a:ext>
            </a:extLst>
          </p:cNvPr>
          <p:cNvSpPr>
            <a:spLocks/>
          </p:cNvSpPr>
          <p:nvPr/>
        </p:nvSpPr>
        <p:spPr bwMode="auto">
          <a:xfrm>
            <a:off x="4724400" y="5334000"/>
            <a:ext cx="76200" cy="533400"/>
          </a:xfrm>
          <a:prstGeom prst="rightBrace">
            <a:avLst>
              <a:gd name="adj1" fmla="val 8329"/>
              <a:gd name="adj2" fmla="val 50000"/>
            </a:avLst>
          </a:prstGeom>
          <a:solidFill>
            <a:schemeClr val="accent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 name="Oval 1">
            <a:extLst>
              <a:ext uri="{FF2B5EF4-FFF2-40B4-BE49-F238E27FC236}">
                <a16:creationId xmlns:a16="http://schemas.microsoft.com/office/drawing/2014/main" id="{83ABC03E-2F4F-4451-8B4F-FA5E05CEF5C2}"/>
              </a:ext>
            </a:extLst>
          </p:cNvPr>
          <p:cNvSpPr>
            <a:spLocks noChangeArrowheads="1"/>
          </p:cNvSpPr>
          <p:nvPr/>
        </p:nvSpPr>
        <p:spPr bwMode="auto">
          <a:xfrm>
            <a:off x="2286000" y="3657600"/>
            <a:ext cx="2362200" cy="609600"/>
          </a:xfrm>
          <a:prstGeom prst="ellipse">
            <a:avLst/>
          </a:prstGeom>
          <a:noFill/>
          <a:ln w="9525" algn="ctr">
            <a:solidFill>
              <a:srgbClr val="FF3399"/>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anim calcmode="lin" valueType="num">
                                      <p:cBhvr additive="base">
                                        <p:cTn id="7" dur="500" fill="hold"/>
                                        <p:tgtEl>
                                          <p:spTgt spid="1638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 calcmode="lin" valueType="num">
                                      <p:cBhvr additive="base">
                                        <p:cTn id="1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 calcmode="lin" valueType="num">
                                      <p:cBhvr additive="base">
                                        <p:cTn id="2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 calcmode="lin" valueType="num">
                                      <p:cBhvr additive="base">
                                        <p:cTn id="3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additive="base">
                                        <p:cTn id="3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 calcmode="lin" valueType="num">
                                      <p:cBhvr additive="base">
                                        <p:cTn id="4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7" end="7"/>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5">
                                            <p:txEl>
                                              <p:pRg st="8" end="8"/>
                                            </p:txEl>
                                          </p:spTgt>
                                        </p:tgtEl>
                                        <p:attrNameLst>
                                          <p:attrName>style.visibility</p:attrName>
                                        </p:attrNameLst>
                                      </p:cBhvr>
                                      <p:to>
                                        <p:strVal val="visible"/>
                                      </p:to>
                                    </p:set>
                                    <p:anim calcmode="lin" valueType="num">
                                      <p:cBhvr additive="base">
                                        <p:cTn id="5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
                                            <p:txEl>
                                              <p:pRg st="8" end="8"/>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5">
                                            <p:txEl>
                                              <p:pRg st="9" end="9"/>
                                            </p:txEl>
                                          </p:spTgt>
                                        </p:tgtEl>
                                        <p:attrNameLst>
                                          <p:attrName>style.visibility</p:attrName>
                                        </p:attrNameLst>
                                      </p:cBhvr>
                                      <p:to>
                                        <p:strVal val="visible"/>
                                      </p:to>
                                    </p:set>
                                    <p:anim calcmode="lin" valueType="num">
                                      <p:cBhvr additive="base">
                                        <p:cTn id="55"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2772"/>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nodeType="clickEffect">
                                  <p:stCondLst>
                                    <p:cond delay="0"/>
                                  </p:stCondLst>
                                  <p:childTnLst>
                                    <p:set>
                                      <p:cBhvr>
                                        <p:cTn id="64" dur="1" fill="hold">
                                          <p:stCondLst>
                                            <p:cond delay="0"/>
                                          </p:stCondLst>
                                        </p:cTn>
                                        <p:tgtEl>
                                          <p:spTgt spid="5">
                                            <p:txEl>
                                              <p:pRg st="10" end="10"/>
                                            </p:txEl>
                                          </p:spTgt>
                                        </p:tgtEl>
                                        <p:attrNameLst>
                                          <p:attrName>style.visibility</p:attrName>
                                        </p:attrNameLst>
                                      </p:cBhvr>
                                      <p:to>
                                        <p:strVal val="visible"/>
                                      </p:to>
                                    </p:set>
                                    <p:anim calcmode="lin" valueType="num">
                                      <p:cBhvr additive="base">
                                        <p:cTn id="65"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5">
                                            <p:txEl>
                                              <p:pRg st="10" end="10"/>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5">
                                            <p:txEl>
                                              <p:pRg st="11" end="11"/>
                                            </p:txEl>
                                          </p:spTgt>
                                        </p:tgtEl>
                                        <p:attrNameLst>
                                          <p:attrName>style.visibility</p:attrName>
                                        </p:attrNameLst>
                                      </p:cBhvr>
                                      <p:to>
                                        <p:strVal val="visible"/>
                                      </p:to>
                                    </p:set>
                                    <p:anim calcmode="lin" valueType="num">
                                      <p:cBhvr additive="base">
                                        <p:cTn id="69"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5">
                                            <p:txEl>
                                              <p:pRg st="11" end="11"/>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5">
                                            <p:txEl>
                                              <p:pRg st="12" end="12"/>
                                            </p:txEl>
                                          </p:spTgt>
                                        </p:tgtEl>
                                        <p:attrNameLst>
                                          <p:attrName>style.visibility</p:attrName>
                                        </p:attrNameLst>
                                      </p:cBhvr>
                                      <p:to>
                                        <p:strVal val="visible"/>
                                      </p:to>
                                    </p:set>
                                    <p:anim calcmode="lin" valueType="num">
                                      <p:cBhvr additive="base">
                                        <p:cTn id="73"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5">
                                            <p:txEl>
                                              <p:pRg st="12" end="12"/>
                                            </p:txEl>
                                          </p:spTgt>
                                        </p:tgtEl>
                                        <p:attrNameLst>
                                          <p:attrName>ppt_y</p:attrName>
                                        </p:attrNameLst>
                                      </p:cBhvr>
                                      <p:tavLst>
                                        <p:tav tm="0">
                                          <p:val>
                                            <p:strVal val="1+#ppt_h/2"/>
                                          </p:val>
                                        </p:tav>
                                        <p:tav tm="100000">
                                          <p:val>
                                            <p:strVal val="#ppt_y"/>
                                          </p:val>
                                        </p:tav>
                                      </p:tavLst>
                                    </p:anim>
                                  </p:childTnLst>
                                </p:cTn>
                              </p:par>
                              <p:par>
                                <p:cTn id="75" presetID="10" presetClass="entr" presetSubtype="0" fill="hold" grpId="0" nodeType="withEffect">
                                  <p:stCondLst>
                                    <p:cond delay="0"/>
                                  </p:stCondLst>
                                  <p:childTnLst>
                                    <p:set>
                                      <p:cBhvr>
                                        <p:cTn id="76" dur="1" fill="hold">
                                          <p:stCondLst>
                                            <p:cond delay="0"/>
                                          </p:stCondLst>
                                        </p:cTn>
                                        <p:tgtEl>
                                          <p:spTgt spid="32773"/>
                                        </p:tgtEl>
                                        <p:attrNameLst>
                                          <p:attrName>style.visibility</p:attrName>
                                        </p:attrNameLst>
                                      </p:cBhvr>
                                      <p:to>
                                        <p:strVal val="visible"/>
                                      </p:to>
                                    </p:set>
                                    <p:animEffect transition="in" filter="fade">
                                      <p:cBhvr>
                                        <p:cTn id="77" dur="500"/>
                                        <p:tgtEl>
                                          <p:spTgt spid="32773"/>
                                        </p:tgtEl>
                                      </p:cBhvr>
                                    </p:animEffect>
                                  </p:childTnLst>
                                </p:cTn>
                              </p:par>
                              <p:par>
                                <p:cTn id="78" presetID="2" presetClass="entr" presetSubtype="4" fill="hold" nodeType="withEffect">
                                  <p:stCondLst>
                                    <p:cond delay="0"/>
                                  </p:stCondLst>
                                  <p:childTnLst>
                                    <p:set>
                                      <p:cBhvr>
                                        <p:cTn id="79" dur="1" fill="hold">
                                          <p:stCondLst>
                                            <p:cond delay="0"/>
                                          </p:stCondLst>
                                        </p:cTn>
                                        <p:tgtEl>
                                          <p:spTgt spid="5">
                                            <p:txEl>
                                              <p:pRg st="13" end="13"/>
                                            </p:txEl>
                                          </p:spTgt>
                                        </p:tgtEl>
                                        <p:attrNameLst>
                                          <p:attrName>style.visibility</p:attrName>
                                        </p:attrNameLst>
                                      </p:cBhvr>
                                      <p:to>
                                        <p:strVal val="visible"/>
                                      </p:to>
                                    </p:set>
                                    <p:anim calcmode="lin" valueType="num">
                                      <p:cBhvr additive="base">
                                        <p:cTn id="80"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5">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2" fill="hold" nodeType="clickPar">
                      <p:stCondLst>
                        <p:cond delay="indefinite"/>
                      </p:stCondLst>
                      <p:childTnLst>
                        <p:par>
                          <p:cTn id="83" fill="hold" nodeType="withGroup">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2"/>
                                        </p:tgtEl>
                                        <p:attrNameLst>
                                          <p:attrName>style.visibility</p:attrName>
                                        </p:attrNameLst>
                                      </p:cBhvr>
                                      <p:to>
                                        <p:strVal val="visible"/>
                                      </p:to>
                                    </p:set>
                                    <p:animEffect transition="in" filter="fade">
                                      <p:cBhvr>
                                        <p:cTn id="86" dur="1000"/>
                                        <p:tgtEl>
                                          <p:spTgt spid="2"/>
                                        </p:tgtEl>
                                      </p:cBhvr>
                                    </p:animEffect>
                                    <p:anim calcmode="lin" valueType="num">
                                      <p:cBhvr>
                                        <p:cTn id="87" dur="1000" fill="hold"/>
                                        <p:tgtEl>
                                          <p:spTgt spid="2"/>
                                        </p:tgtEl>
                                        <p:attrNameLst>
                                          <p:attrName>ppt_x</p:attrName>
                                        </p:attrNameLst>
                                      </p:cBhvr>
                                      <p:tavLst>
                                        <p:tav tm="0">
                                          <p:val>
                                            <p:strVal val="#ppt_x"/>
                                          </p:val>
                                        </p:tav>
                                        <p:tav tm="100000">
                                          <p:val>
                                            <p:strVal val="#ppt_x"/>
                                          </p:val>
                                        </p:tav>
                                      </p:tavLst>
                                    </p:anim>
                                    <p:anim calcmode="lin" valueType="num">
                                      <p:cBhvr>
                                        <p:cTn id="8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animBg="1"/>
      <p:bldP spid="32773" grpId="0" animBg="1"/>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Group 2">
            <a:extLst>
              <a:ext uri="{FF2B5EF4-FFF2-40B4-BE49-F238E27FC236}">
                <a16:creationId xmlns:a16="http://schemas.microsoft.com/office/drawing/2014/main" id="{9C550972-CED2-4CCC-979E-6889B58879F1}"/>
              </a:ext>
            </a:extLst>
          </p:cNvPr>
          <p:cNvGrpSpPr>
            <a:grpSpLocks/>
          </p:cNvGrpSpPr>
          <p:nvPr/>
        </p:nvGrpSpPr>
        <p:grpSpPr bwMode="auto">
          <a:xfrm>
            <a:off x="-1588" y="1588"/>
            <a:ext cx="9147176" cy="6856412"/>
            <a:chOff x="-1" y="1"/>
            <a:chExt cx="5762" cy="4319"/>
          </a:xfrm>
        </p:grpSpPr>
        <p:pic>
          <p:nvPicPr>
            <p:cNvPr id="34831" name="Picture 4" descr="Khung hinh hoa PPT 7">
              <a:extLst>
                <a:ext uri="{FF2B5EF4-FFF2-40B4-BE49-F238E27FC236}">
                  <a16:creationId xmlns:a16="http://schemas.microsoft.com/office/drawing/2014/main" id="{0C475A5B-E40E-47EE-81E0-899DFDA76D23}"/>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47816" r="51711"/>
            <a:stretch>
              <a:fillRect/>
            </a:stretch>
          </p:blipFill>
          <p:spPr bwMode="auto">
            <a:xfrm rot="-5400000">
              <a:off x="4501" y="3060"/>
              <a:ext cx="1392" cy="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2" name="Picture 5" descr="Khung hinh hoa PPT 7">
              <a:extLst>
                <a:ext uri="{FF2B5EF4-FFF2-40B4-BE49-F238E27FC236}">
                  <a16:creationId xmlns:a16="http://schemas.microsoft.com/office/drawing/2014/main" id="{5B3F1AAF-0A64-4310-8945-3A39673048E5}"/>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47816" r="51711"/>
            <a:stretch>
              <a:fillRect/>
            </a:stretch>
          </p:blipFill>
          <p:spPr bwMode="auto">
            <a:xfrm rot="5400000">
              <a:off x="-141" y="141"/>
              <a:ext cx="1488" cy="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819" name="Text Box 4">
            <a:extLst>
              <a:ext uri="{FF2B5EF4-FFF2-40B4-BE49-F238E27FC236}">
                <a16:creationId xmlns:a16="http://schemas.microsoft.com/office/drawing/2014/main" id="{83435118-9AA6-4233-BAB7-80EF5C231706}"/>
              </a:ext>
            </a:extLst>
          </p:cNvPr>
          <p:cNvSpPr txBox="1">
            <a:spLocks noChangeArrowheads="1"/>
          </p:cNvSpPr>
          <p:nvPr/>
        </p:nvSpPr>
        <p:spPr bwMode="auto">
          <a:xfrm>
            <a:off x="76200" y="0"/>
            <a:ext cx="5486400" cy="646113"/>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ts val="600"/>
              </a:spcBef>
              <a:buFontTx/>
              <a:buNone/>
            </a:pPr>
            <a:r>
              <a:rPr lang="en-US" altLang="en-US" sz="3600">
                <a:latin typeface="Times New Roman" panose="02020603050405020304" pitchFamily="18" charset="0"/>
                <a:cs typeface="Times New Roman" panose="02020603050405020304" pitchFamily="18" charset="0"/>
              </a:rPr>
              <a:t>III. B</a:t>
            </a:r>
            <a:r>
              <a:rPr lang="fr-FR" altLang="en-US" sz="3600">
                <a:latin typeface="Times New Roman" panose="02020603050405020304" pitchFamily="18" charset="0"/>
                <a:cs typeface="Times New Roman" panose="02020603050405020304" pitchFamily="18" charset="0"/>
              </a:rPr>
              <a:t>ỆNH UNG THƯ</a:t>
            </a:r>
            <a:r>
              <a:rPr lang="en-US" altLang="en-US" sz="3600">
                <a:latin typeface="Times New Roman" panose="02020603050405020304" pitchFamily="18" charset="0"/>
                <a:cs typeface="Times New Roman" panose="02020603050405020304" pitchFamily="18" charset="0"/>
              </a:rPr>
              <a:t> </a:t>
            </a:r>
          </a:p>
        </p:txBody>
      </p:sp>
      <p:sp>
        <p:nvSpPr>
          <p:cNvPr id="6" name="Rectangle 5">
            <a:extLst>
              <a:ext uri="{FF2B5EF4-FFF2-40B4-BE49-F238E27FC236}">
                <a16:creationId xmlns:a16="http://schemas.microsoft.com/office/drawing/2014/main" id="{86C9B635-BB56-4296-BEAE-63D7FEBDF3BA}"/>
              </a:ext>
            </a:extLst>
          </p:cNvPr>
          <p:cNvSpPr>
            <a:spLocks noChangeArrowheads="1"/>
          </p:cNvSpPr>
          <p:nvPr/>
        </p:nvSpPr>
        <p:spPr bwMode="auto">
          <a:xfrm>
            <a:off x="600075" y="623888"/>
            <a:ext cx="5105400" cy="1201737"/>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latin typeface="Times New Roman" panose="02020603050405020304" pitchFamily="18" charset="0"/>
                <a:cs typeface="Times New Roman" panose="02020603050405020304" pitchFamily="18" charset="0"/>
              </a:rPr>
              <a:t>1. Khái niệm: Do sự </a:t>
            </a:r>
            <a:r>
              <a:rPr lang="en-US" altLang="en-US" sz="2400" u="sng">
                <a:solidFill>
                  <a:srgbClr val="C00000"/>
                </a:solidFill>
                <a:latin typeface="Times New Roman" panose="02020603050405020304" pitchFamily="18" charset="0"/>
                <a:cs typeface="Times New Roman" panose="02020603050405020304" pitchFamily="18" charset="0"/>
              </a:rPr>
              <a:t>tăng sinh không kiểm soát</a:t>
            </a:r>
            <a:r>
              <a:rPr lang="en-US" altLang="en-US" sz="2400">
                <a:latin typeface="Times New Roman" panose="02020603050405020304" pitchFamily="18" charset="0"/>
                <a:cs typeface="Times New Roman" panose="02020603050405020304" pitchFamily="18" charset="0"/>
              </a:rPr>
              <a:t> của 1 số loại tế bào </a:t>
            </a:r>
            <a:r>
              <a:rPr lang="en-US" altLang="en-US" sz="2400">
                <a:latin typeface="Times New Roman" panose="02020603050405020304" pitchFamily="18" charset="0"/>
                <a:cs typeface="Times New Roman" panose="02020603050405020304" pitchFamily="18" charset="0"/>
                <a:sym typeface="Wingdings" panose="05000000000000000000" pitchFamily="2" charset="2"/>
              </a:rPr>
              <a:t></a:t>
            </a:r>
            <a:r>
              <a:rPr lang="en-US" altLang="en-US" sz="2400">
                <a:latin typeface="Times New Roman" panose="02020603050405020304" pitchFamily="18" charset="0"/>
                <a:cs typeface="Times New Roman" panose="02020603050405020304" pitchFamily="18" charset="0"/>
              </a:rPr>
              <a:t> hình thành các </a:t>
            </a:r>
            <a:r>
              <a:rPr lang="en-US" altLang="en-US" sz="2400" u="sng">
                <a:solidFill>
                  <a:srgbClr val="C00000"/>
                </a:solidFill>
                <a:latin typeface="Times New Roman" panose="02020603050405020304" pitchFamily="18" charset="0"/>
                <a:cs typeface="Times New Roman" panose="02020603050405020304" pitchFamily="18" charset="0"/>
              </a:rPr>
              <a:t>khối u</a:t>
            </a:r>
            <a:r>
              <a:rPr lang="en-US" altLang="en-US" sz="2400">
                <a:latin typeface="Times New Roman" panose="02020603050405020304" pitchFamily="18" charset="0"/>
                <a:cs typeface="Times New Roman" panose="02020603050405020304" pitchFamily="18" charset="0"/>
              </a:rPr>
              <a:t> chèn ép các cơ quan.</a:t>
            </a:r>
            <a:endParaRPr lang="vi-VN" altLang="en-US" sz="2400">
              <a:latin typeface="Times New Roman" panose="02020603050405020304" pitchFamily="18" charset="0"/>
              <a:cs typeface="Times New Roman" panose="02020603050405020304" pitchFamily="18" charset="0"/>
            </a:endParaRPr>
          </a:p>
        </p:txBody>
      </p:sp>
      <p:sp>
        <p:nvSpPr>
          <p:cNvPr id="24582" name="Rectangle 6">
            <a:extLst>
              <a:ext uri="{FF2B5EF4-FFF2-40B4-BE49-F238E27FC236}">
                <a16:creationId xmlns:a16="http://schemas.microsoft.com/office/drawing/2014/main" id="{93AA4864-9B30-44A9-AB03-0EA1E2F90475}"/>
              </a:ext>
            </a:extLst>
          </p:cNvPr>
          <p:cNvSpPr>
            <a:spLocks noChangeArrowheads="1"/>
          </p:cNvSpPr>
          <p:nvPr/>
        </p:nvSpPr>
        <p:spPr bwMode="auto">
          <a:xfrm>
            <a:off x="98425" y="4903788"/>
            <a:ext cx="5607050" cy="1630362"/>
          </a:xfrm>
          <a:prstGeom prst="rect">
            <a:avLst/>
          </a:prstGeom>
          <a:solidFill>
            <a:srgbClr val="FFFF99"/>
          </a:solidFill>
          <a:ln w="9525">
            <a:noFill/>
            <a:miter lim="800000"/>
            <a:headEnd/>
            <a:tailEnd/>
          </a:ln>
          <a:effectLst>
            <a:prstShdw prst="shdw17" dist="17961" dir="2700000">
              <a:schemeClr val="accent1">
                <a:gamma/>
                <a:shade val="60000"/>
                <a:invGamma/>
              </a:schemeClr>
            </a:prstShdw>
          </a:effectLst>
        </p:spPr>
        <p:txBody>
          <a:bodyPr anchor="ctr">
            <a:spAutoFit/>
          </a:bodyPr>
          <a:lstStyle/>
          <a:p>
            <a:pPr>
              <a:defRPr/>
            </a:pPr>
            <a:r>
              <a:rPr lang="en-US" sz="2000" u="sng" dirty="0">
                <a:cs typeface="Times New Roman" pitchFamily="18" charset="0"/>
              </a:rPr>
              <a:t>- U </a:t>
            </a:r>
            <a:r>
              <a:rPr lang="en-US" sz="2000" u="sng" dirty="0" err="1">
                <a:cs typeface="Times New Roman" pitchFamily="18" charset="0"/>
              </a:rPr>
              <a:t>lành</a:t>
            </a:r>
            <a:r>
              <a:rPr lang="en-US" sz="2000" u="sng" dirty="0">
                <a:cs typeface="Times New Roman" pitchFamily="18" charset="0"/>
              </a:rPr>
              <a:t> </a:t>
            </a:r>
            <a:r>
              <a:rPr lang="en-US" sz="2000" u="sng" dirty="0" err="1">
                <a:cs typeface="Times New Roman" pitchFamily="18" charset="0"/>
              </a:rPr>
              <a:t>tính</a:t>
            </a:r>
            <a:r>
              <a:rPr lang="en-US" sz="2000" u="sng" dirty="0">
                <a:cs typeface="Times New Roman" pitchFamily="18" charset="0"/>
              </a:rPr>
              <a:t> </a:t>
            </a:r>
            <a:r>
              <a:rPr lang="en-US" sz="2000" dirty="0">
                <a:cs typeface="Times New Roman" pitchFamily="18" charset="0"/>
              </a:rPr>
              <a:t>: </a:t>
            </a:r>
            <a:r>
              <a:rPr lang="en-US" sz="2000" b="0" dirty="0">
                <a:cs typeface="Times New Roman" pitchFamily="18" charset="0"/>
              </a:rPr>
              <a:t>TB </a:t>
            </a:r>
            <a:r>
              <a:rPr lang="en-US" sz="2000" b="0" dirty="0" err="1">
                <a:cs typeface="Times New Roman" pitchFamily="18" charset="0"/>
              </a:rPr>
              <a:t>ung</a:t>
            </a:r>
            <a:r>
              <a:rPr lang="en-US" sz="2000" b="0" dirty="0">
                <a:cs typeface="Times New Roman" pitchFamily="18" charset="0"/>
              </a:rPr>
              <a:t> </a:t>
            </a:r>
            <a:r>
              <a:rPr lang="en-US" sz="2000" b="0" dirty="0" err="1">
                <a:cs typeface="Times New Roman" pitchFamily="18" charset="0"/>
              </a:rPr>
              <a:t>thư</a:t>
            </a:r>
            <a:r>
              <a:rPr lang="en-US" sz="2000" b="0" dirty="0">
                <a:cs typeface="Times New Roman" pitchFamily="18" charset="0"/>
              </a:rPr>
              <a:t> </a:t>
            </a:r>
            <a:r>
              <a:rPr lang="en-US" sz="2000" b="0" u="sng" dirty="0" err="1">
                <a:solidFill>
                  <a:srgbClr val="FF0000"/>
                </a:solidFill>
                <a:cs typeface="Times New Roman" pitchFamily="18" charset="0"/>
              </a:rPr>
              <a:t>chỉ</a:t>
            </a:r>
            <a:r>
              <a:rPr lang="en-US" sz="2000" b="0" u="sng" dirty="0">
                <a:solidFill>
                  <a:srgbClr val="FF0000"/>
                </a:solidFill>
                <a:cs typeface="Times New Roman" pitchFamily="18" charset="0"/>
              </a:rPr>
              <a:t> </a:t>
            </a:r>
            <a:r>
              <a:rPr lang="en-US" sz="2000" b="0" u="sng" dirty="0" err="1">
                <a:solidFill>
                  <a:srgbClr val="FF0000"/>
                </a:solidFill>
                <a:cs typeface="Times New Roman" pitchFamily="18" charset="0"/>
              </a:rPr>
              <a:t>tạo</a:t>
            </a:r>
            <a:r>
              <a:rPr lang="en-US" sz="2000" b="0" u="sng" dirty="0">
                <a:solidFill>
                  <a:srgbClr val="FF0000"/>
                </a:solidFill>
                <a:cs typeface="Times New Roman" pitchFamily="18" charset="0"/>
              </a:rPr>
              <a:t> 1 </a:t>
            </a:r>
            <a:r>
              <a:rPr lang="en-US" sz="2000" b="0" u="sng" dirty="0" err="1">
                <a:solidFill>
                  <a:srgbClr val="FF0000"/>
                </a:solidFill>
                <a:cs typeface="Times New Roman" pitchFamily="18" charset="0"/>
              </a:rPr>
              <a:t>khối</a:t>
            </a:r>
            <a:r>
              <a:rPr lang="en-US" sz="2000" b="0" u="sng" dirty="0">
                <a:solidFill>
                  <a:srgbClr val="FF0000"/>
                </a:solidFill>
                <a:cs typeface="Times New Roman" pitchFamily="18" charset="0"/>
              </a:rPr>
              <a:t> u </a:t>
            </a:r>
            <a:r>
              <a:rPr lang="en-US" sz="2000" b="0" dirty="0" err="1">
                <a:cs typeface="Times New Roman" pitchFamily="18" charset="0"/>
              </a:rPr>
              <a:t>không</a:t>
            </a:r>
            <a:r>
              <a:rPr lang="en-US" sz="2000" b="0" dirty="0">
                <a:cs typeface="Times New Roman" pitchFamily="18" charset="0"/>
              </a:rPr>
              <a:t> </a:t>
            </a:r>
            <a:r>
              <a:rPr lang="en-US" sz="2000" b="0" dirty="0" err="1">
                <a:cs typeface="Times New Roman" pitchFamily="18" charset="0"/>
              </a:rPr>
              <a:t>có</a:t>
            </a:r>
            <a:r>
              <a:rPr lang="en-US" sz="2000" b="0" dirty="0">
                <a:cs typeface="Times New Roman" pitchFamily="18" charset="0"/>
              </a:rPr>
              <a:t> </a:t>
            </a:r>
            <a:r>
              <a:rPr lang="en-US" sz="2000" b="0" dirty="0" err="1">
                <a:cs typeface="Times New Roman" pitchFamily="18" charset="0"/>
              </a:rPr>
              <a:t>khả</a:t>
            </a:r>
            <a:r>
              <a:rPr lang="en-US" sz="2000" b="0" dirty="0">
                <a:cs typeface="Times New Roman" pitchFamily="18" charset="0"/>
              </a:rPr>
              <a:t> </a:t>
            </a:r>
            <a:r>
              <a:rPr lang="en-US" sz="2000" b="0" dirty="0" err="1">
                <a:cs typeface="Times New Roman" pitchFamily="18" charset="0"/>
              </a:rPr>
              <a:t>năng</a:t>
            </a:r>
            <a:r>
              <a:rPr lang="en-US" sz="2000" b="0" dirty="0">
                <a:cs typeface="Times New Roman" pitchFamily="18" charset="0"/>
              </a:rPr>
              <a:t> di </a:t>
            </a:r>
            <a:r>
              <a:rPr lang="en-US" sz="2000" b="0" dirty="0" err="1">
                <a:cs typeface="Times New Roman" pitchFamily="18" charset="0"/>
              </a:rPr>
              <a:t>chuyển</a:t>
            </a:r>
            <a:r>
              <a:rPr lang="en-US" sz="2000" b="0" dirty="0">
                <a:cs typeface="Times New Roman" pitchFamily="18" charset="0"/>
              </a:rPr>
              <a:t> </a:t>
            </a:r>
            <a:r>
              <a:rPr lang="en-US" sz="2000" b="0" dirty="0" err="1">
                <a:cs typeface="Times New Roman" pitchFamily="18" charset="0"/>
              </a:rPr>
              <a:t>vào</a:t>
            </a:r>
            <a:r>
              <a:rPr lang="en-US" sz="2000" b="0" dirty="0">
                <a:cs typeface="Times New Roman" pitchFamily="18" charset="0"/>
              </a:rPr>
              <a:t> </a:t>
            </a:r>
            <a:r>
              <a:rPr lang="en-US" sz="2000" b="0" dirty="0" err="1">
                <a:cs typeface="Times New Roman" pitchFamily="18" charset="0"/>
              </a:rPr>
              <a:t>máu</a:t>
            </a:r>
            <a:r>
              <a:rPr lang="en-US" sz="2000" b="0" dirty="0">
                <a:cs typeface="Times New Roman" pitchFamily="18" charset="0"/>
              </a:rPr>
              <a:t> </a:t>
            </a:r>
            <a:r>
              <a:rPr lang="en-US" sz="2000" b="0" dirty="0" err="1">
                <a:cs typeface="Times New Roman" pitchFamily="18" charset="0"/>
              </a:rPr>
              <a:t>và</a:t>
            </a:r>
            <a:r>
              <a:rPr lang="en-US" sz="2000" b="0" dirty="0">
                <a:cs typeface="Times New Roman" pitchFamily="18" charset="0"/>
              </a:rPr>
              <a:t> </a:t>
            </a:r>
            <a:r>
              <a:rPr lang="en-US" sz="2000" b="0" dirty="0" err="1">
                <a:cs typeface="Times New Roman" pitchFamily="18" charset="0"/>
              </a:rPr>
              <a:t>đi</a:t>
            </a:r>
            <a:r>
              <a:rPr lang="en-US" sz="2000" b="0" dirty="0">
                <a:cs typeface="Times New Roman" pitchFamily="18" charset="0"/>
              </a:rPr>
              <a:t> </a:t>
            </a:r>
            <a:r>
              <a:rPr lang="en-US" sz="2000" b="0" dirty="0" err="1">
                <a:cs typeface="Times New Roman" pitchFamily="18" charset="0"/>
              </a:rPr>
              <a:t>nơi</a:t>
            </a:r>
            <a:r>
              <a:rPr lang="en-US" sz="2000" b="0" dirty="0">
                <a:cs typeface="Times New Roman" pitchFamily="18" charset="0"/>
              </a:rPr>
              <a:t> </a:t>
            </a:r>
            <a:r>
              <a:rPr lang="en-US" sz="2000" b="0" dirty="0" err="1">
                <a:cs typeface="Times New Roman" pitchFamily="18" charset="0"/>
              </a:rPr>
              <a:t>khác</a:t>
            </a:r>
            <a:r>
              <a:rPr lang="en-US" sz="2000" b="0" dirty="0">
                <a:cs typeface="Times New Roman" pitchFamily="18" charset="0"/>
              </a:rPr>
              <a:t>.</a:t>
            </a:r>
            <a:r>
              <a:rPr lang="vi-VN" sz="2000" b="0" dirty="0">
                <a:cs typeface="Times New Roman" pitchFamily="18" charset="0"/>
              </a:rPr>
              <a:t> </a:t>
            </a:r>
          </a:p>
          <a:p>
            <a:pPr>
              <a:defRPr/>
            </a:pPr>
            <a:r>
              <a:rPr lang="en-US" sz="2000" u="sng" dirty="0">
                <a:cs typeface="Times New Roman" pitchFamily="18" charset="0"/>
              </a:rPr>
              <a:t>- U </a:t>
            </a:r>
            <a:r>
              <a:rPr lang="en-US" sz="2000" u="sng" dirty="0" err="1">
                <a:cs typeface="Times New Roman" pitchFamily="18" charset="0"/>
              </a:rPr>
              <a:t>ác</a:t>
            </a:r>
            <a:r>
              <a:rPr lang="en-US" sz="2000" u="sng" dirty="0">
                <a:cs typeface="Times New Roman" pitchFamily="18" charset="0"/>
              </a:rPr>
              <a:t> </a:t>
            </a:r>
            <a:r>
              <a:rPr lang="en-US" sz="2000" u="sng" dirty="0" err="1">
                <a:cs typeface="Times New Roman" pitchFamily="18" charset="0"/>
              </a:rPr>
              <a:t>tính</a:t>
            </a:r>
            <a:r>
              <a:rPr lang="en-US" sz="2000" dirty="0">
                <a:cs typeface="Times New Roman" pitchFamily="18" charset="0"/>
              </a:rPr>
              <a:t>: </a:t>
            </a:r>
            <a:r>
              <a:rPr lang="en-US" sz="2000" b="0" dirty="0" err="1">
                <a:cs typeface="Times New Roman" pitchFamily="18" charset="0"/>
              </a:rPr>
              <a:t>tế</a:t>
            </a:r>
            <a:r>
              <a:rPr lang="en-US" sz="2000" b="0" dirty="0">
                <a:cs typeface="Times New Roman" pitchFamily="18" charset="0"/>
              </a:rPr>
              <a:t> </a:t>
            </a:r>
            <a:r>
              <a:rPr lang="en-US" sz="2000" b="0" dirty="0" err="1">
                <a:cs typeface="Times New Roman" pitchFamily="18" charset="0"/>
              </a:rPr>
              <a:t>bào</a:t>
            </a:r>
            <a:r>
              <a:rPr lang="en-US" sz="2000" b="0" dirty="0">
                <a:cs typeface="Times New Roman" pitchFamily="18" charset="0"/>
              </a:rPr>
              <a:t> </a:t>
            </a:r>
            <a:r>
              <a:rPr lang="en-US" sz="2000" b="0" dirty="0" err="1">
                <a:cs typeface="Times New Roman" pitchFamily="18" charset="0"/>
              </a:rPr>
              <a:t>ung</a:t>
            </a:r>
            <a:r>
              <a:rPr lang="en-US" sz="2000" b="0" dirty="0">
                <a:cs typeface="Times New Roman" pitchFamily="18" charset="0"/>
              </a:rPr>
              <a:t> </a:t>
            </a:r>
            <a:r>
              <a:rPr lang="en-US" sz="2000" b="0" dirty="0" err="1">
                <a:cs typeface="Times New Roman" pitchFamily="18" charset="0"/>
              </a:rPr>
              <a:t>thư</a:t>
            </a:r>
            <a:r>
              <a:rPr lang="en-US" sz="2000" b="0" dirty="0">
                <a:cs typeface="Times New Roman" pitchFamily="18" charset="0"/>
              </a:rPr>
              <a:t> </a:t>
            </a:r>
            <a:r>
              <a:rPr lang="en-US" sz="2000" b="0" dirty="0" err="1">
                <a:cs typeface="Times New Roman" pitchFamily="18" charset="0"/>
              </a:rPr>
              <a:t>có</a:t>
            </a:r>
            <a:r>
              <a:rPr lang="en-US" sz="2000" b="0" dirty="0">
                <a:cs typeface="Times New Roman" pitchFamily="18" charset="0"/>
              </a:rPr>
              <a:t> </a:t>
            </a:r>
            <a:r>
              <a:rPr lang="en-US" sz="2000" b="0" dirty="0" err="1">
                <a:cs typeface="Times New Roman" pitchFamily="18" charset="0"/>
              </a:rPr>
              <a:t>khả</a:t>
            </a:r>
            <a:r>
              <a:rPr lang="en-US" sz="2000" b="0" dirty="0">
                <a:cs typeface="Times New Roman" pitchFamily="18" charset="0"/>
              </a:rPr>
              <a:t> </a:t>
            </a:r>
            <a:r>
              <a:rPr lang="en-US" sz="2000" b="0" dirty="0" err="1">
                <a:cs typeface="Times New Roman" pitchFamily="18" charset="0"/>
              </a:rPr>
              <a:t>năng</a:t>
            </a:r>
            <a:r>
              <a:rPr lang="en-US" sz="2000" b="0" dirty="0">
                <a:cs typeface="Times New Roman" pitchFamily="18" charset="0"/>
              </a:rPr>
              <a:t> </a:t>
            </a:r>
            <a:r>
              <a:rPr lang="en-US" sz="2000" b="0" dirty="0" err="1">
                <a:cs typeface="Times New Roman" pitchFamily="18" charset="0"/>
              </a:rPr>
              <a:t>tách</a:t>
            </a:r>
            <a:r>
              <a:rPr lang="en-US" sz="2000" b="0" dirty="0">
                <a:cs typeface="Times New Roman" pitchFamily="18" charset="0"/>
              </a:rPr>
              <a:t> </a:t>
            </a:r>
            <a:r>
              <a:rPr lang="en-US" sz="2000" b="0" dirty="0" err="1">
                <a:cs typeface="Times New Roman" pitchFamily="18" charset="0"/>
              </a:rPr>
              <a:t>khỏi</a:t>
            </a:r>
            <a:r>
              <a:rPr lang="en-US" sz="2000" b="0" dirty="0">
                <a:cs typeface="Times New Roman" pitchFamily="18" charset="0"/>
              </a:rPr>
              <a:t> </a:t>
            </a:r>
            <a:r>
              <a:rPr lang="en-US" sz="2000" b="0" dirty="0" err="1">
                <a:cs typeface="Times New Roman" pitchFamily="18" charset="0"/>
              </a:rPr>
              <a:t>mô</a:t>
            </a:r>
            <a:r>
              <a:rPr lang="en-US" sz="2000" b="0" dirty="0">
                <a:cs typeface="Times New Roman" pitchFamily="18" charset="0"/>
              </a:rPr>
              <a:t> ban </a:t>
            </a:r>
            <a:r>
              <a:rPr lang="en-US" sz="2000" b="0" dirty="0" err="1">
                <a:cs typeface="Times New Roman" pitchFamily="18" charset="0"/>
              </a:rPr>
              <a:t>đầu</a:t>
            </a:r>
            <a:r>
              <a:rPr lang="en-US" sz="2000" b="0" dirty="0">
                <a:cs typeface="Times New Roman" pitchFamily="18" charset="0"/>
              </a:rPr>
              <a:t>, </a:t>
            </a:r>
            <a:r>
              <a:rPr lang="en-US" sz="2000" b="0" u="sng" dirty="0">
                <a:solidFill>
                  <a:srgbClr val="C00000"/>
                </a:solidFill>
                <a:cs typeface="Times New Roman" pitchFamily="18" charset="0"/>
              </a:rPr>
              <a:t>di </a:t>
            </a:r>
            <a:r>
              <a:rPr lang="en-US" sz="2000" b="0" u="sng" dirty="0" err="1">
                <a:solidFill>
                  <a:srgbClr val="C00000"/>
                </a:solidFill>
                <a:cs typeface="Times New Roman" pitchFamily="18" charset="0"/>
              </a:rPr>
              <a:t>chuyển</a:t>
            </a:r>
            <a:r>
              <a:rPr lang="en-US" sz="2000" b="0" u="sng" dirty="0">
                <a:solidFill>
                  <a:srgbClr val="C00000"/>
                </a:solidFill>
                <a:cs typeface="Times New Roman" pitchFamily="18" charset="0"/>
              </a:rPr>
              <a:t> </a:t>
            </a:r>
            <a:r>
              <a:rPr lang="en-US" sz="2000" b="0" u="sng" dirty="0" err="1">
                <a:solidFill>
                  <a:srgbClr val="C00000"/>
                </a:solidFill>
                <a:cs typeface="Times New Roman" pitchFamily="18" charset="0"/>
              </a:rPr>
              <a:t>đến</a:t>
            </a:r>
            <a:r>
              <a:rPr lang="en-US" sz="2000" b="0" u="sng" dirty="0">
                <a:solidFill>
                  <a:srgbClr val="C00000"/>
                </a:solidFill>
                <a:cs typeface="Times New Roman" pitchFamily="18" charset="0"/>
              </a:rPr>
              <a:t> </a:t>
            </a:r>
            <a:r>
              <a:rPr lang="en-US" sz="2000" b="0" u="sng" dirty="0" err="1">
                <a:solidFill>
                  <a:srgbClr val="C00000"/>
                </a:solidFill>
                <a:cs typeface="Times New Roman" pitchFamily="18" charset="0"/>
              </a:rPr>
              <a:t>các</a:t>
            </a:r>
            <a:r>
              <a:rPr lang="en-US" sz="2000" b="0" u="sng" dirty="0">
                <a:solidFill>
                  <a:srgbClr val="C00000"/>
                </a:solidFill>
                <a:cs typeface="Times New Roman" pitchFamily="18" charset="0"/>
              </a:rPr>
              <a:t> </a:t>
            </a:r>
            <a:r>
              <a:rPr lang="en-US" sz="2000" b="0" u="sng" dirty="0" err="1">
                <a:solidFill>
                  <a:srgbClr val="C00000"/>
                </a:solidFill>
                <a:cs typeface="Times New Roman" pitchFamily="18" charset="0"/>
              </a:rPr>
              <a:t>nơi</a:t>
            </a:r>
            <a:r>
              <a:rPr lang="en-US" sz="2000" b="0" u="sng" dirty="0">
                <a:solidFill>
                  <a:srgbClr val="C00000"/>
                </a:solidFill>
                <a:cs typeface="Times New Roman" pitchFamily="18" charset="0"/>
              </a:rPr>
              <a:t> </a:t>
            </a:r>
            <a:r>
              <a:rPr lang="en-US" sz="2000" b="0" u="sng" dirty="0" err="1">
                <a:solidFill>
                  <a:srgbClr val="C00000"/>
                </a:solidFill>
                <a:cs typeface="Times New Roman" pitchFamily="18" charset="0"/>
              </a:rPr>
              <a:t>khác</a:t>
            </a:r>
            <a:r>
              <a:rPr lang="en-US" sz="2000" b="0" dirty="0">
                <a:cs typeface="Times New Roman" pitchFamily="18" charset="0"/>
              </a:rPr>
              <a:t> </a:t>
            </a:r>
            <a:r>
              <a:rPr lang="en-US" sz="2000" b="0" dirty="0" err="1">
                <a:cs typeface="Times New Roman" pitchFamily="18" charset="0"/>
              </a:rPr>
              <a:t>trong</a:t>
            </a:r>
            <a:r>
              <a:rPr lang="en-US" sz="2000" b="0" dirty="0">
                <a:cs typeface="Times New Roman" pitchFamily="18" charset="0"/>
              </a:rPr>
              <a:t> </a:t>
            </a:r>
            <a:r>
              <a:rPr lang="en-US" sz="2000" b="0" dirty="0" err="1">
                <a:cs typeface="Times New Roman" pitchFamily="18" charset="0"/>
              </a:rPr>
              <a:t>cơ</a:t>
            </a:r>
            <a:r>
              <a:rPr lang="en-US" sz="2000" b="0" dirty="0">
                <a:cs typeface="Times New Roman" pitchFamily="18" charset="0"/>
              </a:rPr>
              <a:t> </a:t>
            </a:r>
            <a:r>
              <a:rPr lang="en-US" sz="2000" b="0" dirty="0" err="1">
                <a:cs typeface="Times New Roman" pitchFamily="18" charset="0"/>
              </a:rPr>
              <a:t>thể</a:t>
            </a:r>
            <a:r>
              <a:rPr lang="en-US" sz="2000" b="0" dirty="0">
                <a:cs typeface="Times New Roman" pitchFamily="18" charset="0"/>
              </a:rPr>
              <a:t> (di </a:t>
            </a:r>
            <a:r>
              <a:rPr lang="en-US" sz="2000" b="0" dirty="0" err="1">
                <a:cs typeface="Times New Roman" pitchFamily="18" charset="0"/>
              </a:rPr>
              <a:t>căn</a:t>
            </a:r>
            <a:r>
              <a:rPr lang="en-US" sz="2000" b="0" dirty="0">
                <a:cs typeface="Times New Roman" pitchFamily="18" charset="0"/>
              </a:rPr>
              <a:t>)</a:t>
            </a:r>
            <a:r>
              <a:rPr lang="en-US" sz="2000" b="0" dirty="0">
                <a:cs typeface="Times New Roman" pitchFamily="18" charset="0"/>
                <a:sym typeface="Wingdings"/>
              </a:rPr>
              <a:t> </a:t>
            </a:r>
            <a:r>
              <a:rPr lang="en-US" sz="2000" b="0" dirty="0" err="1">
                <a:cs typeface="Times New Roman" pitchFamily="18" charset="0"/>
              </a:rPr>
              <a:t>tạo</a:t>
            </a:r>
            <a:r>
              <a:rPr lang="en-US" sz="2000" b="0" dirty="0">
                <a:cs typeface="Times New Roman" pitchFamily="18" charset="0"/>
              </a:rPr>
              <a:t> </a:t>
            </a:r>
            <a:r>
              <a:rPr lang="en-US" sz="2000" b="0" dirty="0" err="1">
                <a:cs typeface="Times New Roman" pitchFamily="18" charset="0"/>
              </a:rPr>
              <a:t>các</a:t>
            </a:r>
            <a:r>
              <a:rPr lang="en-US" sz="2000" b="0" dirty="0">
                <a:cs typeface="Times New Roman" pitchFamily="18" charset="0"/>
              </a:rPr>
              <a:t> </a:t>
            </a:r>
            <a:r>
              <a:rPr lang="en-US" sz="2000" b="0" dirty="0" err="1">
                <a:cs typeface="Times New Roman" pitchFamily="18" charset="0"/>
              </a:rPr>
              <a:t>khối</a:t>
            </a:r>
            <a:r>
              <a:rPr lang="en-US" sz="2000" b="0" dirty="0">
                <a:cs typeface="Times New Roman" pitchFamily="18" charset="0"/>
              </a:rPr>
              <a:t> u </a:t>
            </a:r>
            <a:r>
              <a:rPr lang="en-US" sz="2000" b="0" dirty="0" err="1">
                <a:cs typeface="Times New Roman" pitchFamily="18" charset="0"/>
              </a:rPr>
              <a:t>khác</a:t>
            </a:r>
            <a:r>
              <a:rPr lang="en-US" sz="2000" b="0" dirty="0">
                <a:cs typeface="Times New Roman" pitchFamily="18" charset="0"/>
              </a:rPr>
              <a:t>.</a:t>
            </a:r>
          </a:p>
        </p:txBody>
      </p:sp>
      <p:pic>
        <p:nvPicPr>
          <p:cNvPr id="21510" name="Picture 6" descr="C:\Users\NoName\Desktop\12B1\qua trinh hinh thanh ung thu vu o nguoi.jpg">
            <a:extLst>
              <a:ext uri="{FF2B5EF4-FFF2-40B4-BE49-F238E27FC236}">
                <a16:creationId xmlns:a16="http://schemas.microsoft.com/office/drawing/2014/main" id="{8ED74D87-4F78-4DFF-8972-97798CE10A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475" y="1928813"/>
            <a:ext cx="4989513"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3" name="Slide Number Placeholder 8">
            <a:extLst>
              <a:ext uri="{FF2B5EF4-FFF2-40B4-BE49-F238E27FC236}">
                <a16:creationId xmlns:a16="http://schemas.microsoft.com/office/drawing/2014/main" id="{45F99595-062C-4392-B2CE-FDFD86C9DA9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C903BC5-4359-43D5-9287-DD8191874EAB}" type="slidenum">
              <a:rPr lang="en-US" altLang="en-US" sz="1400" smtClean="0">
                <a:latin typeface="Verdana" panose="020B0604030504040204" pitchFamily="34" charset="0"/>
              </a:rPr>
              <a:pPr>
                <a:spcBef>
                  <a:spcPct val="0"/>
                </a:spcBef>
                <a:buFontTx/>
                <a:buNone/>
              </a:pPr>
              <a:t>26</a:t>
            </a:fld>
            <a:endParaRPr lang="en-US" altLang="en-US" sz="1400">
              <a:latin typeface="Verdana" panose="020B0604030504040204" pitchFamily="34" charset="0"/>
            </a:endParaRPr>
          </a:p>
        </p:txBody>
      </p:sp>
      <p:pic>
        <p:nvPicPr>
          <p:cNvPr id="11" name="Picture 5" descr="150px-Cancer_requires_multiple_mutations_from_NIH-vi">
            <a:hlinkClick r:id="rId4"/>
            <a:extLst>
              <a:ext uri="{FF2B5EF4-FFF2-40B4-BE49-F238E27FC236}">
                <a16:creationId xmlns:a16="http://schemas.microsoft.com/office/drawing/2014/main" id="{02360043-7EAD-4B0A-9006-D370B6BC83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9787" r="40425" b="93828"/>
          <a:stretch>
            <a:fillRect/>
          </a:stretch>
        </p:blipFill>
        <p:spPr bwMode="auto">
          <a:xfrm>
            <a:off x="6705600" y="304800"/>
            <a:ext cx="838200" cy="6588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 name="Line 6">
            <a:extLst>
              <a:ext uri="{FF2B5EF4-FFF2-40B4-BE49-F238E27FC236}">
                <a16:creationId xmlns:a16="http://schemas.microsoft.com/office/drawing/2014/main" id="{6944772C-9461-4191-BF40-E5730AF87FE3}"/>
              </a:ext>
            </a:extLst>
          </p:cNvPr>
          <p:cNvSpPr>
            <a:spLocks noChangeShapeType="1"/>
          </p:cNvSpPr>
          <p:nvPr/>
        </p:nvSpPr>
        <p:spPr bwMode="auto">
          <a:xfrm>
            <a:off x="7162800" y="990600"/>
            <a:ext cx="1588" cy="762000"/>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 name="Rectangle 8">
            <a:extLst>
              <a:ext uri="{FF2B5EF4-FFF2-40B4-BE49-F238E27FC236}">
                <a16:creationId xmlns:a16="http://schemas.microsoft.com/office/drawing/2014/main" id="{77EEB667-0DE3-4F06-A09F-0D5A952C3678}"/>
              </a:ext>
            </a:extLst>
          </p:cNvPr>
          <p:cNvSpPr>
            <a:spLocks noChangeArrowheads="1"/>
          </p:cNvSpPr>
          <p:nvPr/>
        </p:nvSpPr>
        <p:spPr bwMode="auto">
          <a:xfrm>
            <a:off x="6186488" y="2601913"/>
            <a:ext cx="2338387" cy="5286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 typeface="Wingdings" panose="05000000000000000000" pitchFamily="2" charset="2"/>
              <a:buNone/>
            </a:pPr>
            <a:r>
              <a:rPr lang="en-US" altLang="en-US" sz="2100">
                <a:latin typeface="Times New Roman" panose="02020603050405020304" pitchFamily="18" charset="0"/>
                <a:sym typeface="Wingdings" panose="05000000000000000000" pitchFamily="2" charset="2"/>
              </a:rPr>
              <a:t>Tế bào tăng sinh</a:t>
            </a:r>
            <a:r>
              <a:rPr lang="en-US" altLang="en-US" sz="2800">
                <a:latin typeface="Times New Roman" panose="02020603050405020304" pitchFamily="18" charset="0"/>
                <a:sym typeface="Wingdings" panose="05000000000000000000" pitchFamily="2" charset="2"/>
              </a:rPr>
              <a:t> </a:t>
            </a:r>
          </a:p>
        </p:txBody>
      </p:sp>
      <p:pic>
        <p:nvPicPr>
          <p:cNvPr id="14" name="Picture 9" descr="150px-Cancer_requires_multiple_mutations_from_NIH-vi">
            <a:hlinkClick r:id="rId4"/>
            <a:extLst>
              <a:ext uri="{FF2B5EF4-FFF2-40B4-BE49-F238E27FC236}">
                <a16:creationId xmlns:a16="http://schemas.microsoft.com/office/drawing/2014/main" id="{416D3394-45DC-443A-90DC-B688195429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7660" t="22221" r="27660" b="64198"/>
          <a:stretch>
            <a:fillRect/>
          </a:stretch>
        </p:blipFill>
        <p:spPr bwMode="auto">
          <a:xfrm>
            <a:off x="6400800" y="1676400"/>
            <a:ext cx="1600200" cy="914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 name="Line 10">
            <a:extLst>
              <a:ext uri="{FF2B5EF4-FFF2-40B4-BE49-F238E27FC236}">
                <a16:creationId xmlns:a16="http://schemas.microsoft.com/office/drawing/2014/main" id="{12DB386C-894C-4409-911A-7FFCAF53DBA8}"/>
              </a:ext>
            </a:extLst>
          </p:cNvPr>
          <p:cNvSpPr>
            <a:spLocks noChangeShapeType="1"/>
          </p:cNvSpPr>
          <p:nvPr/>
        </p:nvSpPr>
        <p:spPr bwMode="auto">
          <a:xfrm flipH="1">
            <a:off x="7086600" y="3124200"/>
            <a:ext cx="0" cy="1676400"/>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6" name="Picture 14" descr="150px-Cancer_requires_multiple_mutations_from_NIH-vi">
            <a:hlinkClick r:id="rId4"/>
            <a:extLst>
              <a:ext uri="{FF2B5EF4-FFF2-40B4-BE49-F238E27FC236}">
                <a16:creationId xmlns:a16="http://schemas.microsoft.com/office/drawing/2014/main" id="{484D681F-C492-4EB6-A10E-FF8EA5F55C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76543"/>
          <a:stretch>
            <a:fillRect/>
          </a:stretch>
        </p:blipFill>
        <p:spPr bwMode="auto">
          <a:xfrm>
            <a:off x="5705475" y="4800600"/>
            <a:ext cx="3133725" cy="1597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7" name="Picture 2" descr="Picture2">
            <a:extLst>
              <a:ext uri="{FF2B5EF4-FFF2-40B4-BE49-F238E27FC236}">
                <a16:creationId xmlns:a16="http://schemas.microsoft.com/office/drawing/2014/main" id="{3B394496-BDD5-43D9-BBD0-551BB5E1EC0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088" y="1978025"/>
            <a:ext cx="5943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amond(in)">
                                      <p:cBhvr>
                                        <p:cTn id="12" dur="2000"/>
                                        <p:tgtEl>
                                          <p:spTgt spid="12"/>
                                        </p:tgtEl>
                                      </p:cBhvr>
                                    </p:animEffect>
                                  </p:childTnLst>
                                </p:cTn>
                              </p:par>
                              <p:par>
                                <p:cTn id="13" presetID="8" presetClass="entr" presetSubtype="1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diamond(in)">
                                      <p:cBhvr>
                                        <p:cTn id="15" dur="2000"/>
                                        <p:tgtEl>
                                          <p:spTgt spid="14"/>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diamond(in)">
                                      <p:cBhvr>
                                        <p:cTn id="18" dur="2000"/>
                                        <p:tgtEl>
                                          <p:spTgt spid="1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dissolve">
                                      <p:cBhvr>
                                        <p:cTn id="23" dur="500"/>
                                        <p:tgtEl>
                                          <p:spTgt spid="15"/>
                                        </p:tgtEl>
                                      </p:cBhvr>
                                    </p:animEffect>
                                  </p:childTnLst>
                                </p:cTn>
                              </p:par>
                              <p:par>
                                <p:cTn id="24" presetID="9"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dissolve">
                                      <p:cBhvr>
                                        <p:cTn id="26" dur="500"/>
                                        <p:tgtEl>
                                          <p:spTgt spid="1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linds(horizontal)">
                                      <p:cBhvr>
                                        <p:cTn id="31" dur="500"/>
                                        <p:tgtEl>
                                          <p:spTgt spid="1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box(in)">
                                      <p:cBhvr>
                                        <p:cTn id="36" dur="500"/>
                                        <p:tgtEl>
                                          <p:spTgt spid="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xit" presetSubtype="4" fill="hold" nodeType="clickEffect">
                                  <p:stCondLst>
                                    <p:cond delay="0"/>
                                  </p:stCondLst>
                                  <p:childTnLst>
                                    <p:anim calcmode="lin" valueType="num">
                                      <p:cBhvr additive="base">
                                        <p:cTn id="40" dur="500"/>
                                        <p:tgtEl>
                                          <p:spTgt spid="17"/>
                                        </p:tgtEl>
                                        <p:attrNameLst>
                                          <p:attrName>ppt_x</p:attrName>
                                        </p:attrNameLst>
                                      </p:cBhvr>
                                      <p:tavLst>
                                        <p:tav tm="0">
                                          <p:val>
                                            <p:strVal val="ppt_x"/>
                                          </p:val>
                                        </p:tav>
                                        <p:tav tm="100000">
                                          <p:val>
                                            <p:strVal val="ppt_x"/>
                                          </p:val>
                                        </p:tav>
                                      </p:tavLst>
                                    </p:anim>
                                    <p:anim calcmode="lin" valueType="num">
                                      <p:cBhvr additive="base">
                                        <p:cTn id="41" dur="500"/>
                                        <p:tgtEl>
                                          <p:spTgt spid="17"/>
                                        </p:tgtEl>
                                        <p:attrNameLst>
                                          <p:attrName>ppt_y</p:attrName>
                                        </p:attrNameLst>
                                      </p:cBhvr>
                                      <p:tavLst>
                                        <p:tav tm="0">
                                          <p:val>
                                            <p:strVal val="ppt_y"/>
                                          </p:val>
                                        </p:tav>
                                        <p:tav tm="100000">
                                          <p:val>
                                            <p:strVal val="1+ppt_h/2"/>
                                          </p:val>
                                        </p:tav>
                                      </p:tavLst>
                                    </p:anim>
                                    <p:set>
                                      <p:cBhvr>
                                        <p:cTn id="42" dur="1" fill="hold">
                                          <p:stCondLst>
                                            <p:cond delay="499"/>
                                          </p:stCondLst>
                                        </p:cTn>
                                        <p:tgtEl>
                                          <p:spTgt spid="17"/>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nodeType="clickEffect">
                                  <p:stCondLst>
                                    <p:cond delay="0"/>
                                  </p:stCondLst>
                                  <p:childTnLst>
                                    <p:set>
                                      <p:cBhvr>
                                        <p:cTn id="46" dur="1" fill="hold">
                                          <p:stCondLst>
                                            <p:cond delay="0"/>
                                          </p:stCondLst>
                                        </p:cTn>
                                        <p:tgtEl>
                                          <p:spTgt spid="21510"/>
                                        </p:tgtEl>
                                        <p:attrNameLst>
                                          <p:attrName>style.visibility</p:attrName>
                                        </p:attrNameLst>
                                      </p:cBhvr>
                                      <p:to>
                                        <p:strVal val="visible"/>
                                      </p:to>
                                    </p:set>
                                    <p:animEffect transition="in" filter="box(in)">
                                      <p:cBhvr>
                                        <p:cTn id="47" dur="500"/>
                                        <p:tgtEl>
                                          <p:spTgt spid="2151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24582"/>
                                        </p:tgtEl>
                                        <p:attrNameLst>
                                          <p:attrName>style.visibility</p:attrName>
                                        </p:attrNameLst>
                                      </p:cBhvr>
                                      <p:to>
                                        <p:strVal val="visible"/>
                                      </p:to>
                                    </p:set>
                                    <p:animEffect transition="in" filter="box(in)">
                                      <p:cBhvr>
                                        <p:cTn id="52" dur="500"/>
                                        <p:tgtEl>
                                          <p:spTgt spid="245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4582"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a:extLst>
              <a:ext uri="{FF2B5EF4-FFF2-40B4-BE49-F238E27FC236}">
                <a16:creationId xmlns:a16="http://schemas.microsoft.com/office/drawing/2014/main" id="{48CD80A0-C3A3-407D-94C9-3EE85453416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E9DC260-2DB1-49E6-A758-350CA9A910C4}" type="slidenum">
              <a:rPr lang="en-US" altLang="en-US" sz="1400" smtClean="0"/>
              <a:pPr>
                <a:spcBef>
                  <a:spcPct val="0"/>
                </a:spcBef>
                <a:buFontTx/>
                <a:buNone/>
              </a:pPr>
              <a:t>27</a:t>
            </a:fld>
            <a:endParaRPr lang="en-US" altLang="en-US" sz="1400"/>
          </a:p>
        </p:txBody>
      </p:sp>
      <p:pic>
        <p:nvPicPr>
          <p:cNvPr id="58372" name="Picture 4" descr="das_aba_copy">
            <a:extLst>
              <a:ext uri="{FF2B5EF4-FFF2-40B4-BE49-F238E27FC236}">
                <a16:creationId xmlns:a16="http://schemas.microsoft.com/office/drawing/2014/main" id="{7005B7B8-5F06-4DD7-B4AA-08C6089CF5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8194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3" name="Text Box 5">
            <a:extLst>
              <a:ext uri="{FF2B5EF4-FFF2-40B4-BE49-F238E27FC236}">
                <a16:creationId xmlns:a16="http://schemas.microsoft.com/office/drawing/2014/main" id="{05053D3A-ED72-439D-A542-9EC91A7AAEEF}"/>
              </a:ext>
            </a:extLst>
          </p:cNvPr>
          <p:cNvSpPr txBox="1">
            <a:spLocks noChangeArrowheads="1"/>
          </p:cNvSpPr>
          <p:nvPr/>
        </p:nvSpPr>
        <p:spPr bwMode="auto">
          <a:xfrm>
            <a:off x="0" y="2743200"/>
            <a:ext cx="29718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1600">
                <a:latin typeface="Times New Roman" panose="02020603050405020304" pitchFamily="18" charset="0"/>
              </a:rPr>
              <a:t>Hàng trăm cái chết liên tiếp vì bệnh ung thư  dân làng Thiệu Tổ (xã Trung Nguyên, huyện Yên Lạc, tỉnh Vĩnh Phúc)</a:t>
            </a:r>
          </a:p>
        </p:txBody>
      </p:sp>
      <p:pic>
        <p:nvPicPr>
          <p:cNvPr id="58374" name="Picture 6" descr="Lang ung thu">
            <a:extLst>
              <a:ext uri="{FF2B5EF4-FFF2-40B4-BE49-F238E27FC236}">
                <a16:creationId xmlns:a16="http://schemas.microsoft.com/office/drawing/2014/main" id="{A39AA323-7A60-4829-B2A9-B867BEA5DF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86200"/>
            <a:ext cx="30480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5" name="Picture 7" descr="phongxaNt1">
            <a:extLst>
              <a:ext uri="{FF2B5EF4-FFF2-40B4-BE49-F238E27FC236}">
                <a16:creationId xmlns:a16="http://schemas.microsoft.com/office/drawing/2014/main" id="{29C9823E-C489-4AE2-839B-206786E380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0"/>
            <a:ext cx="32004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6" name="Rectangle 8">
            <a:extLst>
              <a:ext uri="{FF2B5EF4-FFF2-40B4-BE49-F238E27FC236}">
                <a16:creationId xmlns:a16="http://schemas.microsoft.com/office/drawing/2014/main" id="{638AE0D1-AB59-475E-BFAE-9C942DE168E3}"/>
              </a:ext>
            </a:extLst>
          </p:cNvPr>
          <p:cNvSpPr>
            <a:spLocks noChangeArrowheads="1"/>
          </p:cNvSpPr>
          <p:nvPr/>
        </p:nvSpPr>
        <p:spPr bwMode="auto">
          <a:xfrm>
            <a:off x="2895600" y="2514600"/>
            <a:ext cx="32766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1800" i="1">
                <a:latin typeface="Times New Roman" panose="02020603050405020304" pitchFamily="18" charset="0"/>
              </a:rPr>
              <a:t>Rò rỉ phóng xạ tại nhà máy điện hạt nhân Nhật Bản sau động đất.</a:t>
            </a:r>
            <a:r>
              <a:rPr lang="en-US" altLang="en-US" sz="1800">
                <a:latin typeface="Times New Roman" panose="02020603050405020304" pitchFamily="18" charset="0"/>
              </a:rPr>
              <a:t> </a:t>
            </a:r>
          </a:p>
        </p:txBody>
      </p:sp>
      <p:pic>
        <p:nvPicPr>
          <p:cNvPr id="58377" name="Picture 9" descr="phongxaNt7">
            <a:extLst>
              <a:ext uri="{FF2B5EF4-FFF2-40B4-BE49-F238E27FC236}">
                <a16:creationId xmlns:a16="http://schemas.microsoft.com/office/drawing/2014/main" id="{A6140EBE-0D38-4038-A851-699891580A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3733800"/>
            <a:ext cx="31242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8" name="Rectangle 10">
            <a:extLst>
              <a:ext uri="{FF2B5EF4-FFF2-40B4-BE49-F238E27FC236}">
                <a16:creationId xmlns:a16="http://schemas.microsoft.com/office/drawing/2014/main" id="{5CE22E89-80ED-40E6-A39F-10A7C0AA1CA2}"/>
              </a:ext>
            </a:extLst>
          </p:cNvPr>
          <p:cNvSpPr>
            <a:spLocks noChangeArrowheads="1"/>
          </p:cNvSpPr>
          <p:nvPr/>
        </p:nvSpPr>
        <p:spPr bwMode="auto">
          <a:xfrm>
            <a:off x="3048000" y="6216650"/>
            <a:ext cx="3276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1800" i="1">
                <a:latin typeface="Times New Roman" panose="02020603050405020304" pitchFamily="18" charset="0"/>
              </a:rPr>
              <a:t>Tia phóng xạ phá hủy cấu trúc ADN dẫn đến ung thư.</a:t>
            </a:r>
            <a:r>
              <a:rPr lang="en-US" altLang="en-US" sz="1800">
                <a:latin typeface="Times New Roman" panose="02020603050405020304" pitchFamily="18" charset="0"/>
              </a:rPr>
              <a:t> </a:t>
            </a:r>
          </a:p>
        </p:txBody>
      </p:sp>
      <p:sp>
        <p:nvSpPr>
          <p:cNvPr id="58380" name="AutoShape 12" descr="2Q==">
            <a:extLst>
              <a:ext uri="{FF2B5EF4-FFF2-40B4-BE49-F238E27FC236}">
                <a16:creationId xmlns:a16="http://schemas.microsoft.com/office/drawing/2014/main" id="{3E42C1C3-547C-41C6-A524-E446A23A8980}"/>
              </a:ext>
            </a:extLst>
          </p:cNvPr>
          <p:cNvSpPr>
            <a:spLocks noChangeAspect="1" noChangeArrowheads="1"/>
          </p:cNvSpPr>
          <p:nvPr/>
        </p:nvSpPr>
        <p:spPr bwMode="auto">
          <a:xfrm>
            <a:off x="3271838" y="2547938"/>
            <a:ext cx="2600325"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pic>
        <p:nvPicPr>
          <p:cNvPr id="58382" name="Picture 14" descr="thuoc-la-gay-ung-thu-phoi">
            <a:extLst>
              <a:ext uri="{FF2B5EF4-FFF2-40B4-BE49-F238E27FC236}">
                <a16:creationId xmlns:a16="http://schemas.microsoft.com/office/drawing/2014/main" id="{5D2B8F18-8DAD-441C-A805-45FDC4CC41D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0"/>
            <a:ext cx="3124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4" name="Picture 16" descr="200809250106">
            <a:extLst>
              <a:ext uri="{FF2B5EF4-FFF2-40B4-BE49-F238E27FC236}">
                <a16:creationId xmlns:a16="http://schemas.microsoft.com/office/drawing/2014/main" id="{EEFE1A66-856E-4491-B945-3F0CEABE15A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4600" y="2590800"/>
            <a:ext cx="2819400" cy="455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8372"/>
                                        </p:tgtEl>
                                        <p:attrNameLst>
                                          <p:attrName>style.visibility</p:attrName>
                                        </p:attrNameLst>
                                      </p:cBhvr>
                                      <p:to>
                                        <p:strVal val="visible"/>
                                      </p:to>
                                    </p:set>
                                    <p:animEffect transition="in" filter="box(in)">
                                      <p:cBhvr>
                                        <p:cTn id="7" dur="500"/>
                                        <p:tgtEl>
                                          <p:spTgt spid="583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8373"/>
                                        </p:tgtEl>
                                        <p:attrNameLst>
                                          <p:attrName>style.visibility</p:attrName>
                                        </p:attrNameLst>
                                      </p:cBhvr>
                                      <p:to>
                                        <p:strVal val="visible"/>
                                      </p:to>
                                    </p:set>
                                    <p:animEffect transition="in" filter="box(in)">
                                      <p:cBhvr>
                                        <p:cTn id="12" dur="500"/>
                                        <p:tgtEl>
                                          <p:spTgt spid="58373"/>
                                        </p:tgtEl>
                                      </p:cBhvr>
                                    </p:animEffect>
                                  </p:childTnLst>
                                </p:cTn>
                              </p:par>
                              <p:par>
                                <p:cTn id="13" presetID="4" presetClass="entr" presetSubtype="16" fill="hold" nodeType="withEffect">
                                  <p:stCondLst>
                                    <p:cond delay="0"/>
                                  </p:stCondLst>
                                  <p:childTnLst>
                                    <p:set>
                                      <p:cBhvr>
                                        <p:cTn id="14" dur="1" fill="hold">
                                          <p:stCondLst>
                                            <p:cond delay="0"/>
                                          </p:stCondLst>
                                        </p:cTn>
                                        <p:tgtEl>
                                          <p:spTgt spid="58374"/>
                                        </p:tgtEl>
                                        <p:attrNameLst>
                                          <p:attrName>style.visibility</p:attrName>
                                        </p:attrNameLst>
                                      </p:cBhvr>
                                      <p:to>
                                        <p:strVal val="visible"/>
                                      </p:to>
                                    </p:set>
                                    <p:animEffect transition="in" filter="box(in)">
                                      <p:cBhvr>
                                        <p:cTn id="15" dur="500"/>
                                        <p:tgtEl>
                                          <p:spTgt spid="5837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nodeType="clickEffect">
                                  <p:stCondLst>
                                    <p:cond delay="0"/>
                                  </p:stCondLst>
                                  <p:childTnLst>
                                    <p:set>
                                      <p:cBhvr>
                                        <p:cTn id="19" dur="1" fill="hold">
                                          <p:stCondLst>
                                            <p:cond delay="0"/>
                                          </p:stCondLst>
                                        </p:cTn>
                                        <p:tgtEl>
                                          <p:spTgt spid="58375"/>
                                        </p:tgtEl>
                                        <p:attrNameLst>
                                          <p:attrName>style.visibility</p:attrName>
                                        </p:attrNameLst>
                                      </p:cBhvr>
                                      <p:to>
                                        <p:strVal val="visible"/>
                                      </p:to>
                                    </p:set>
                                    <p:animEffect transition="in" filter="box(in)">
                                      <p:cBhvr>
                                        <p:cTn id="20" dur="500"/>
                                        <p:tgtEl>
                                          <p:spTgt spid="58375"/>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58376"/>
                                        </p:tgtEl>
                                        <p:attrNameLst>
                                          <p:attrName>style.visibility</p:attrName>
                                        </p:attrNameLst>
                                      </p:cBhvr>
                                      <p:to>
                                        <p:strVal val="visible"/>
                                      </p:to>
                                    </p:set>
                                    <p:animEffect transition="in" filter="box(in)">
                                      <p:cBhvr>
                                        <p:cTn id="23" dur="500"/>
                                        <p:tgtEl>
                                          <p:spTgt spid="5837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nodeType="clickEffect">
                                  <p:stCondLst>
                                    <p:cond delay="0"/>
                                  </p:stCondLst>
                                  <p:childTnLst>
                                    <p:set>
                                      <p:cBhvr>
                                        <p:cTn id="27" dur="1" fill="hold">
                                          <p:stCondLst>
                                            <p:cond delay="0"/>
                                          </p:stCondLst>
                                        </p:cTn>
                                        <p:tgtEl>
                                          <p:spTgt spid="58377"/>
                                        </p:tgtEl>
                                        <p:attrNameLst>
                                          <p:attrName>style.visibility</p:attrName>
                                        </p:attrNameLst>
                                      </p:cBhvr>
                                      <p:to>
                                        <p:strVal val="visible"/>
                                      </p:to>
                                    </p:set>
                                    <p:animEffect transition="in" filter="box(in)">
                                      <p:cBhvr>
                                        <p:cTn id="28" dur="500"/>
                                        <p:tgtEl>
                                          <p:spTgt spid="58377"/>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58378"/>
                                        </p:tgtEl>
                                        <p:attrNameLst>
                                          <p:attrName>style.visibility</p:attrName>
                                        </p:attrNameLst>
                                      </p:cBhvr>
                                      <p:to>
                                        <p:strVal val="visible"/>
                                      </p:to>
                                    </p:set>
                                    <p:animEffect transition="in" filter="box(in)">
                                      <p:cBhvr>
                                        <p:cTn id="31" dur="500"/>
                                        <p:tgtEl>
                                          <p:spTgt spid="5837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 presetClass="entr" presetSubtype="16" fill="hold" grpId="0" nodeType="clickEffect" nodePh="1">
                                  <p:stCondLst>
                                    <p:cond delay="0"/>
                                  </p:stCondLst>
                                  <p:endCondLst>
                                    <p:cond evt="begin" delay="0">
                                      <p:tn val="34"/>
                                    </p:cond>
                                  </p:endCondLst>
                                  <p:childTnLst>
                                    <p:set>
                                      <p:cBhvr>
                                        <p:cTn id="35" dur="1" fill="hold">
                                          <p:stCondLst>
                                            <p:cond delay="0"/>
                                          </p:stCondLst>
                                        </p:cTn>
                                        <p:tgtEl>
                                          <p:spTgt spid="58380"/>
                                        </p:tgtEl>
                                        <p:attrNameLst>
                                          <p:attrName>style.visibility</p:attrName>
                                        </p:attrNameLst>
                                      </p:cBhvr>
                                      <p:to>
                                        <p:strVal val="visible"/>
                                      </p:to>
                                    </p:set>
                                    <p:animEffect transition="in" filter="box(in)">
                                      <p:cBhvr>
                                        <p:cTn id="36" dur="500"/>
                                        <p:tgtEl>
                                          <p:spTgt spid="5838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4" presetClass="entr" presetSubtype="16" fill="hold" nodeType="clickEffect">
                                  <p:stCondLst>
                                    <p:cond delay="0"/>
                                  </p:stCondLst>
                                  <p:childTnLst>
                                    <p:set>
                                      <p:cBhvr>
                                        <p:cTn id="40" dur="1" fill="hold">
                                          <p:stCondLst>
                                            <p:cond delay="0"/>
                                          </p:stCondLst>
                                        </p:cTn>
                                        <p:tgtEl>
                                          <p:spTgt spid="58382"/>
                                        </p:tgtEl>
                                        <p:attrNameLst>
                                          <p:attrName>style.visibility</p:attrName>
                                        </p:attrNameLst>
                                      </p:cBhvr>
                                      <p:to>
                                        <p:strVal val="visible"/>
                                      </p:to>
                                    </p:set>
                                    <p:animEffect transition="in" filter="box(in)">
                                      <p:cBhvr>
                                        <p:cTn id="41" dur="500"/>
                                        <p:tgtEl>
                                          <p:spTgt spid="58382"/>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4" presetClass="entr" presetSubtype="16" fill="hold" nodeType="clickEffect">
                                  <p:stCondLst>
                                    <p:cond delay="0"/>
                                  </p:stCondLst>
                                  <p:childTnLst>
                                    <p:set>
                                      <p:cBhvr>
                                        <p:cTn id="45" dur="1" fill="hold">
                                          <p:stCondLst>
                                            <p:cond delay="0"/>
                                          </p:stCondLst>
                                        </p:cTn>
                                        <p:tgtEl>
                                          <p:spTgt spid="58384"/>
                                        </p:tgtEl>
                                        <p:attrNameLst>
                                          <p:attrName>style.visibility</p:attrName>
                                        </p:attrNameLst>
                                      </p:cBhvr>
                                      <p:to>
                                        <p:strVal val="visible"/>
                                      </p:to>
                                    </p:set>
                                    <p:animEffect transition="in" filter="box(in)">
                                      <p:cBhvr>
                                        <p:cTn id="46" dur="500"/>
                                        <p:tgtEl>
                                          <p:spTgt spid="583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3" grpId="0"/>
      <p:bldP spid="58376" grpId="0"/>
      <p:bldP spid="58378" grpId="0"/>
      <p:bldP spid="5838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a:extLst>
              <a:ext uri="{FF2B5EF4-FFF2-40B4-BE49-F238E27FC236}">
                <a16:creationId xmlns:a16="http://schemas.microsoft.com/office/drawing/2014/main" id="{A0C69F80-36D6-4261-B1CA-AC5A0B54DDA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56E9B01-8602-499C-A1BE-52787C5F8738}" type="slidenum">
              <a:rPr lang="en-US" altLang="en-US" sz="1400" smtClean="0"/>
              <a:pPr>
                <a:spcBef>
                  <a:spcPct val="0"/>
                </a:spcBef>
                <a:buFontTx/>
                <a:buNone/>
              </a:pPr>
              <a:t>28</a:t>
            </a:fld>
            <a:endParaRPr lang="en-US" altLang="en-US" sz="1400"/>
          </a:p>
        </p:txBody>
      </p:sp>
      <p:sp>
        <p:nvSpPr>
          <p:cNvPr id="36867" name="Text Box 6">
            <a:extLst>
              <a:ext uri="{FF2B5EF4-FFF2-40B4-BE49-F238E27FC236}">
                <a16:creationId xmlns:a16="http://schemas.microsoft.com/office/drawing/2014/main" id="{BDB935ED-D231-42F5-B74F-D70D9B6EFB41}"/>
              </a:ext>
            </a:extLst>
          </p:cNvPr>
          <p:cNvSpPr txBox="1">
            <a:spLocks noChangeArrowheads="1"/>
          </p:cNvSpPr>
          <p:nvPr/>
        </p:nvSpPr>
        <p:spPr bwMode="auto">
          <a:xfrm>
            <a:off x="395288" y="609600"/>
            <a:ext cx="32194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latin typeface="Times New Roman" panose="02020603050405020304" pitchFamily="18" charset="0"/>
              </a:rPr>
              <a:t>3. Cơ chế phát sinh</a:t>
            </a:r>
          </a:p>
        </p:txBody>
      </p:sp>
      <p:pic>
        <p:nvPicPr>
          <p:cNvPr id="28679" name="Picture 7" descr="150px-Cancer_requires_multiple_mutations_from_NIH-vi">
            <a:hlinkClick r:id="rId3"/>
            <a:extLst>
              <a:ext uri="{FF2B5EF4-FFF2-40B4-BE49-F238E27FC236}">
                <a16:creationId xmlns:a16="http://schemas.microsoft.com/office/drawing/2014/main" id="{451DCCD6-37D7-4FFA-9151-E8501EBA6C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9787" r="40425" b="93828"/>
          <a:stretch>
            <a:fillRect/>
          </a:stretch>
        </p:blipFill>
        <p:spPr bwMode="auto">
          <a:xfrm>
            <a:off x="0" y="3733800"/>
            <a:ext cx="106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9" descr="150px-Cancer_requires_multiple_mutations_from_NIH-vi">
            <a:hlinkClick r:id="rId3"/>
            <a:extLst>
              <a:ext uri="{FF2B5EF4-FFF2-40B4-BE49-F238E27FC236}">
                <a16:creationId xmlns:a16="http://schemas.microsoft.com/office/drawing/2014/main" id="{AEE43322-B3B9-43D1-B4BD-58D9485A19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76543"/>
          <a:stretch>
            <a:fillRect/>
          </a:stretch>
        </p:blipFill>
        <p:spPr bwMode="auto">
          <a:xfrm>
            <a:off x="2614613" y="5399088"/>
            <a:ext cx="3581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2" name="Line 10">
            <a:extLst>
              <a:ext uri="{FF2B5EF4-FFF2-40B4-BE49-F238E27FC236}">
                <a16:creationId xmlns:a16="http://schemas.microsoft.com/office/drawing/2014/main" id="{97B7BF3C-2575-4BFB-BF5A-39868512FA3C}"/>
              </a:ext>
            </a:extLst>
          </p:cNvPr>
          <p:cNvSpPr>
            <a:spLocks noChangeShapeType="1"/>
          </p:cNvSpPr>
          <p:nvPr/>
        </p:nvSpPr>
        <p:spPr bwMode="auto">
          <a:xfrm flipV="1">
            <a:off x="914400" y="3048000"/>
            <a:ext cx="19812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3" name="Text Box 11">
            <a:extLst>
              <a:ext uri="{FF2B5EF4-FFF2-40B4-BE49-F238E27FC236}">
                <a16:creationId xmlns:a16="http://schemas.microsoft.com/office/drawing/2014/main" id="{D087596E-A72C-4D45-A997-5E7D48A32BA4}"/>
              </a:ext>
            </a:extLst>
          </p:cNvPr>
          <p:cNvSpPr txBox="1">
            <a:spLocks noChangeArrowheads="1"/>
          </p:cNvSpPr>
          <p:nvPr/>
        </p:nvSpPr>
        <p:spPr bwMode="auto">
          <a:xfrm rot="-1692314">
            <a:off x="896938" y="3171825"/>
            <a:ext cx="22288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solidFill>
                  <a:srgbClr val="0000FF"/>
                </a:solidFill>
                <a:latin typeface="Times New Roman" panose="02020603050405020304" pitchFamily="18" charset="0"/>
              </a:rPr>
              <a:t>Gen tiền ung thư</a:t>
            </a:r>
          </a:p>
          <a:p>
            <a:pPr>
              <a:spcBef>
                <a:spcPct val="0"/>
              </a:spcBef>
              <a:buFontTx/>
              <a:buNone/>
            </a:pPr>
            <a:r>
              <a:rPr lang="en-US" altLang="en-US" sz="2000">
                <a:solidFill>
                  <a:srgbClr val="0000FF"/>
                </a:solidFill>
                <a:latin typeface="Times New Roman" panose="02020603050405020304" pitchFamily="18" charset="0"/>
              </a:rPr>
              <a:t> HĐ bình thường</a:t>
            </a:r>
          </a:p>
        </p:txBody>
      </p:sp>
      <p:sp>
        <p:nvSpPr>
          <p:cNvPr id="28684" name="Line 12">
            <a:extLst>
              <a:ext uri="{FF2B5EF4-FFF2-40B4-BE49-F238E27FC236}">
                <a16:creationId xmlns:a16="http://schemas.microsoft.com/office/drawing/2014/main" id="{98119795-1D04-43BE-BF8E-1C8428F06E5F}"/>
              </a:ext>
            </a:extLst>
          </p:cNvPr>
          <p:cNvSpPr>
            <a:spLocks noChangeShapeType="1"/>
          </p:cNvSpPr>
          <p:nvPr/>
        </p:nvSpPr>
        <p:spPr bwMode="auto">
          <a:xfrm>
            <a:off x="838200" y="4419600"/>
            <a:ext cx="1905000" cy="1600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5" name="Text Box 13">
            <a:extLst>
              <a:ext uri="{FF2B5EF4-FFF2-40B4-BE49-F238E27FC236}">
                <a16:creationId xmlns:a16="http://schemas.microsoft.com/office/drawing/2014/main" id="{C936C68C-69C5-4A87-8FEB-35BBB6EDDBB9}"/>
              </a:ext>
            </a:extLst>
          </p:cNvPr>
          <p:cNvSpPr txBox="1">
            <a:spLocks noChangeArrowheads="1"/>
          </p:cNvSpPr>
          <p:nvPr/>
        </p:nvSpPr>
        <p:spPr bwMode="auto">
          <a:xfrm rot="2345952">
            <a:off x="1016000" y="5049838"/>
            <a:ext cx="19764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solidFill>
                  <a:srgbClr val="0000FF"/>
                </a:solidFill>
                <a:latin typeface="Times New Roman" panose="02020603050405020304" pitchFamily="18" charset="0"/>
              </a:rPr>
              <a:t>Gen hoạt động</a:t>
            </a:r>
          </a:p>
          <a:p>
            <a:pPr>
              <a:spcBef>
                <a:spcPct val="0"/>
              </a:spcBef>
              <a:buFontTx/>
              <a:buNone/>
            </a:pPr>
            <a:r>
              <a:rPr lang="en-US" altLang="en-US" sz="2000">
                <a:solidFill>
                  <a:srgbClr val="0000FF"/>
                </a:solidFill>
                <a:latin typeface="Times New Roman" panose="02020603050405020304" pitchFamily="18" charset="0"/>
              </a:rPr>
              <a:t> mạnh hơn</a:t>
            </a:r>
          </a:p>
        </p:txBody>
      </p:sp>
      <p:sp>
        <p:nvSpPr>
          <p:cNvPr id="28686" name="Line 14">
            <a:extLst>
              <a:ext uri="{FF2B5EF4-FFF2-40B4-BE49-F238E27FC236}">
                <a16:creationId xmlns:a16="http://schemas.microsoft.com/office/drawing/2014/main" id="{654132A4-69B0-4A61-841E-F37D5DAD016D}"/>
              </a:ext>
            </a:extLst>
          </p:cNvPr>
          <p:cNvSpPr>
            <a:spLocks noChangeShapeType="1"/>
          </p:cNvSpPr>
          <p:nvPr/>
        </p:nvSpPr>
        <p:spPr bwMode="auto">
          <a:xfrm>
            <a:off x="2362200" y="3810000"/>
            <a:ext cx="0" cy="1447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7" name="Text Box 15">
            <a:extLst>
              <a:ext uri="{FF2B5EF4-FFF2-40B4-BE49-F238E27FC236}">
                <a16:creationId xmlns:a16="http://schemas.microsoft.com/office/drawing/2014/main" id="{8792E663-E3A5-4D4E-9EE8-87AE53B42F1B}"/>
              </a:ext>
            </a:extLst>
          </p:cNvPr>
          <p:cNvSpPr txBox="1">
            <a:spLocks noChangeArrowheads="1"/>
          </p:cNvSpPr>
          <p:nvPr/>
        </p:nvSpPr>
        <p:spPr bwMode="auto">
          <a:xfrm>
            <a:off x="1752600" y="4191000"/>
            <a:ext cx="1295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latin typeface="Times New Roman" panose="02020603050405020304" pitchFamily="18" charset="0"/>
              </a:rPr>
              <a:t>Đột   biến</a:t>
            </a:r>
          </a:p>
          <a:p>
            <a:pPr>
              <a:spcBef>
                <a:spcPct val="0"/>
              </a:spcBef>
              <a:buFontTx/>
              <a:buNone/>
            </a:pPr>
            <a:r>
              <a:rPr lang="en-US" altLang="en-US" sz="2000">
                <a:latin typeface="Times New Roman" panose="02020603050405020304" pitchFamily="18" charset="0"/>
              </a:rPr>
              <a:t>Gen  trội</a:t>
            </a:r>
          </a:p>
        </p:txBody>
      </p:sp>
      <p:sp>
        <p:nvSpPr>
          <p:cNvPr id="28688" name="Text Box 16">
            <a:extLst>
              <a:ext uri="{FF2B5EF4-FFF2-40B4-BE49-F238E27FC236}">
                <a16:creationId xmlns:a16="http://schemas.microsoft.com/office/drawing/2014/main" id="{FDB74F10-D804-4741-A5D7-463D3390BF9F}"/>
              </a:ext>
            </a:extLst>
          </p:cNvPr>
          <p:cNvSpPr txBox="1">
            <a:spLocks noChangeArrowheads="1"/>
          </p:cNvSpPr>
          <p:nvPr/>
        </p:nvSpPr>
        <p:spPr bwMode="auto">
          <a:xfrm>
            <a:off x="3581400" y="5184775"/>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latin typeface="Times New Roman" panose="02020603050405020304" pitchFamily="18" charset="0"/>
              </a:rPr>
              <a:t>Ung  thư</a:t>
            </a:r>
          </a:p>
        </p:txBody>
      </p:sp>
      <p:sp>
        <p:nvSpPr>
          <p:cNvPr id="28689" name="Text Box 17">
            <a:extLst>
              <a:ext uri="{FF2B5EF4-FFF2-40B4-BE49-F238E27FC236}">
                <a16:creationId xmlns:a16="http://schemas.microsoft.com/office/drawing/2014/main" id="{C3B8AF46-7957-4E1A-BF8F-FA68CB9A6E3B}"/>
              </a:ext>
            </a:extLst>
          </p:cNvPr>
          <p:cNvSpPr txBox="1">
            <a:spLocks noChangeArrowheads="1"/>
          </p:cNvSpPr>
          <p:nvPr/>
        </p:nvSpPr>
        <p:spPr bwMode="auto">
          <a:xfrm>
            <a:off x="7239000" y="3886200"/>
            <a:ext cx="1778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solidFill>
                  <a:srgbClr val="0000FF"/>
                </a:solidFill>
                <a:latin typeface="Times New Roman" panose="02020603050405020304" pitchFamily="18" charset="0"/>
              </a:rPr>
              <a:t>Gen ức chế</a:t>
            </a:r>
          </a:p>
          <a:p>
            <a:pPr>
              <a:spcBef>
                <a:spcPct val="0"/>
              </a:spcBef>
              <a:buFontTx/>
              <a:buNone/>
            </a:pPr>
            <a:r>
              <a:rPr lang="en-US" altLang="en-US" sz="2400">
                <a:solidFill>
                  <a:srgbClr val="0000FF"/>
                </a:solidFill>
                <a:latin typeface="Times New Roman" panose="02020603050405020304" pitchFamily="18" charset="0"/>
              </a:rPr>
              <a:t> khối u </a:t>
            </a:r>
          </a:p>
        </p:txBody>
      </p:sp>
      <p:sp>
        <p:nvSpPr>
          <p:cNvPr id="28690" name="Line 18">
            <a:extLst>
              <a:ext uri="{FF2B5EF4-FFF2-40B4-BE49-F238E27FC236}">
                <a16:creationId xmlns:a16="http://schemas.microsoft.com/office/drawing/2014/main" id="{EB2E596F-0F93-4BD4-B259-DD7AEF2E00AB}"/>
              </a:ext>
            </a:extLst>
          </p:cNvPr>
          <p:cNvSpPr>
            <a:spLocks noChangeShapeType="1"/>
          </p:cNvSpPr>
          <p:nvPr/>
        </p:nvSpPr>
        <p:spPr bwMode="auto">
          <a:xfrm flipH="1" flipV="1">
            <a:off x="7467600" y="3048000"/>
            <a:ext cx="914400" cy="91440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8691" name="Picture 19" descr="150px-Cancer_requires_multiple_mutations_from_NIH-vi">
            <a:hlinkClick r:id="rId3"/>
            <a:extLst>
              <a:ext uri="{FF2B5EF4-FFF2-40B4-BE49-F238E27FC236}">
                <a16:creationId xmlns:a16="http://schemas.microsoft.com/office/drawing/2014/main" id="{83DC5B8E-2A6E-4287-AF1F-8A008514D7BB}"/>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t="76543"/>
          <a:stretch>
            <a:fillRect/>
          </a:stretch>
        </p:blipFill>
        <p:spPr bwMode="auto">
          <a:xfrm>
            <a:off x="5791200" y="1600200"/>
            <a:ext cx="3581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FF0000"/>
                </a:solidFill>
                <a:miter lim="800000"/>
                <a:headEnd/>
                <a:tailEnd/>
              </a14:hiddenLine>
            </a:ext>
          </a:extLst>
        </p:spPr>
      </p:pic>
      <p:sp>
        <p:nvSpPr>
          <p:cNvPr id="28692" name="Line 20">
            <a:extLst>
              <a:ext uri="{FF2B5EF4-FFF2-40B4-BE49-F238E27FC236}">
                <a16:creationId xmlns:a16="http://schemas.microsoft.com/office/drawing/2014/main" id="{1B9C35B3-8D99-4105-8404-59AF8CB75AC9}"/>
              </a:ext>
            </a:extLst>
          </p:cNvPr>
          <p:cNvSpPr>
            <a:spLocks noChangeShapeType="1"/>
          </p:cNvSpPr>
          <p:nvPr/>
        </p:nvSpPr>
        <p:spPr bwMode="auto">
          <a:xfrm>
            <a:off x="5867400" y="990600"/>
            <a:ext cx="3505200" cy="2514600"/>
          </a:xfrm>
          <a:prstGeom prst="line">
            <a:avLst/>
          </a:prstGeom>
          <a:noFill/>
          <a:ln w="635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3" name="Line 21">
            <a:extLst>
              <a:ext uri="{FF2B5EF4-FFF2-40B4-BE49-F238E27FC236}">
                <a16:creationId xmlns:a16="http://schemas.microsoft.com/office/drawing/2014/main" id="{CA925FD9-EE60-463C-8A51-A53BD7B1A860}"/>
              </a:ext>
            </a:extLst>
          </p:cNvPr>
          <p:cNvSpPr>
            <a:spLocks noChangeShapeType="1"/>
          </p:cNvSpPr>
          <p:nvPr/>
        </p:nvSpPr>
        <p:spPr bwMode="auto">
          <a:xfrm flipH="1">
            <a:off x="5638800" y="762000"/>
            <a:ext cx="3505200" cy="2590800"/>
          </a:xfrm>
          <a:prstGeom prst="line">
            <a:avLst/>
          </a:prstGeom>
          <a:noFill/>
          <a:ln w="635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4" name="Line 22">
            <a:extLst>
              <a:ext uri="{FF2B5EF4-FFF2-40B4-BE49-F238E27FC236}">
                <a16:creationId xmlns:a16="http://schemas.microsoft.com/office/drawing/2014/main" id="{DA7B44AD-226A-4A67-A323-D209D3284860}"/>
              </a:ext>
            </a:extLst>
          </p:cNvPr>
          <p:cNvSpPr>
            <a:spLocks noChangeShapeType="1"/>
          </p:cNvSpPr>
          <p:nvPr/>
        </p:nvSpPr>
        <p:spPr bwMode="auto">
          <a:xfrm flipH="1">
            <a:off x="6172200" y="4724400"/>
            <a:ext cx="1752600" cy="144780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5" name="Text Box 23">
            <a:extLst>
              <a:ext uri="{FF2B5EF4-FFF2-40B4-BE49-F238E27FC236}">
                <a16:creationId xmlns:a16="http://schemas.microsoft.com/office/drawing/2014/main" id="{421CBCCC-836F-43A3-A399-B3AB00278791}"/>
              </a:ext>
            </a:extLst>
          </p:cNvPr>
          <p:cNvSpPr txBox="1">
            <a:spLocks noChangeArrowheads="1"/>
          </p:cNvSpPr>
          <p:nvPr/>
        </p:nvSpPr>
        <p:spPr bwMode="auto">
          <a:xfrm rot="-2420571">
            <a:off x="6619875" y="4929188"/>
            <a:ext cx="1270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solidFill>
                  <a:srgbClr val="FF0000"/>
                </a:solidFill>
                <a:latin typeface="Times New Roman" panose="02020603050405020304" pitchFamily="18" charset="0"/>
              </a:rPr>
              <a:t>Đột biến </a:t>
            </a:r>
          </a:p>
          <a:p>
            <a:pPr>
              <a:spcBef>
                <a:spcPct val="0"/>
              </a:spcBef>
              <a:buFontTx/>
              <a:buNone/>
            </a:pPr>
            <a:r>
              <a:rPr lang="en-US" altLang="en-US" sz="2000">
                <a:solidFill>
                  <a:srgbClr val="FF0000"/>
                </a:solidFill>
                <a:latin typeface="Times New Roman" panose="02020603050405020304" pitchFamily="18" charset="0"/>
              </a:rPr>
              <a:t>Gen lặn</a:t>
            </a:r>
          </a:p>
        </p:txBody>
      </p:sp>
      <p:pic>
        <p:nvPicPr>
          <p:cNvPr id="28696" name="Picture 24" descr="150px-Cancer_requires_multiple_mutations_from_NIH-vi">
            <a:hlinkClick r:id="rId3"/>
            <a:extLst>
              <a:ext uri="{FF2B5EF4-FFF2-40B4-BE49-F238E27FC236}">
                <a16:creationId xmlns:a16="http://schemas.microsoft.com/office/drawing/2014/main" id="{614E3ADA-C1B1-429C-9A5A-88DF00BD61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9787" r="40425" b="93828"/>
          <a:stretch>
            <a:fillRect/>
          </a:stretch>
        </p:blipFill>
        <p:spPr bwMode="auto">
          <a:xfrm>
            <a:off x="2895600" y="2362200"/>
            <a:ext cx="106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8679"/>
                                        </p:tgtEl>
                                        <p:attrNameLst>
                                          <p:attrName>style.visibility</p:attrName>
                                        </p:attrNameLst>
                                      </p:cBhvr>
                                      <p:to>
                                        <p:strVal val="visible"/>
                                      </p:to>
                                    </p:set>
                                    <p:animEffect transition="in" filter="box(in)">
                                      <p:cBhvr>
                                        <p:cTn id="7" dur="500"/>
                                        <p:tgtEl>
                                          <p:spTgt spid="286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8682"/>
                                        </p:tgtEl>
                                        <p:attrNameLst>
                                          <p:attrName>style.visibility</p:attrName>
                                        </p:attrNameLst>
                                      </p:cBhvr>
                                      <p:to>
                                        <p:strVal val="visible"/>
                                      </p:to>
                                    </p:set>
                                    <p:animEffect transition="in" filter="box(in)">
                                      <p:cBhvr>
                                        <p:cTn id="12" dur="500"/>
                                        <p:tgtEl>
                                          <p:spTgt spid="2868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8696"/>
                                        </p:tgtEl>
                                        <p:attrNameLst>
                                          <p:attrName>style.visibility</p:attrName>
                                        </p:attrNameLst>
                                      </p:cBhvr>
                                      <p:to>
                                        <p:strVal val="visible"/>
                                      </p:to>
                                    </p:set>
                                    <p:animEffect transition="in" filter="box(in)">
                                      <p:cBhvr>
                                        <p:cTn id="17" dur="500"/>
                                        <p:tgtEl>
                                          <p:spTgt spid="2869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8683"/>
                                        </p:tgtEl>
                                        <p:attrNameLst>
                                          <p:attrName>style.visibility</p:attrName>
                                        </p:attrNameLst>
                                      </p:cBhvr>
                                      <p:to>
                                        <p:strVal val="visible"/>
                                      </p:to>
                                    </p:set>
                                    <p:animEffect transition="in" filter="box(in)">
                                      <p:cBhvr>
                                        <p:cTn id="22" dur="500"/>
                                        <p:tgtEl>
                                          <p:spTgt spid="2868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28686"/>
                                        </p:tgtEl>
                                        <p:attrNameLst>
                                          <p:attrName>style.visibility</p:attrName>
                                        </p:attrNameLst>
                                      </p:cBhvr>
                                      <p:to>
                                        <p:strVal val="visible"/>
                                      </p:to>
                                    </p:set>
                                    <p:animEffect transition="in" filter="box(in)">
                                      <p:cBhvr>
                                        <p:cTn id="27" dur="500"/>
                                        <p:tgtEl>
                                          <p:spTgt spid="28686"/>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28687"/>
                                        </p:tgtEl>
                                        <p:attrNameLst>
                                          <p:attrName>style.visibility</p:attrName>
                                        </p:attrNameLst>
                                      </p:cBhvr>
                                      <p:to>
                                        <p:strVal val="visible"/>
                                      </p:to>
                                    </p:set>
                                    <p:animEffect transition="in" filter="box(in)">
                                      <p:cBhvr>
                                        <p:cTn id="30" dur="500"/>
                                        <p:tgtEl>
                                          <p:spTgt spid="2868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ntr" presetSubtype="16" fill="hold" nodeType="clickEffect">
                                  <p:stCondLst>
                                    <p:cond delay="0"/>
                                  </p:stCondLst>
                                  <p:childTnLst>
                                    <p:set>
                                      <p:cBhvr>
                                        <p:cTn id="34" dur="1" fill="hold">
                                          <p:stCondLst>
                                            <p:cond delay="0"/>
                                          </p:stCondLst>
                                        </p:cTn>
                                        <p:tgtEl>
                                          <p:spTgt spid="28684"/>
                                        </p:tgtEl>
                                        <p:attrNameLst>
                                          <p:attrName>style.visibility</p:attrName>
                                        </p:attrNameLst>
                                      </p:cBhvr>
                                      <p:to>
                                        <p:strVal val="visible"/>
                                      </p:to>
                                    </p:set>
                                    <p:animEffect transition="in" filter="box(in)">
                                      <p:cBhvr>
                                        <p:cTn id="35" dur="500"/>
                                        <p:tgtEl>
                                          <p:spTgt spid="28684"/>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28685"/>
                                        </p:tgtEl>
                                        <p:attrNameLst>
                                          <p:attrName>style.visibility</p:attrName>
                                        </p:attrNameLst>
                                      </p:cBhvr>
                                      <p:to>
                                        <p:strVal val="visible"/>
                                      </p:to>
                                    </p:set>
                                    <p:animEffect transition="in" filter="box(in)">
                                      <p:cBhvr>
                                        <p:cTn id="40" dur="500"/>
                                        <p:tgtEl>
                                          <p:spTgt spid="28685"/>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28688"/>
                                        </p:tgtEl>
                                        <p:attrNameLst>
                                          <p:attrName>style.visibility</p:attrName>
                                        </p:attrNameLst>
                                      </p:cBhvr>
                                      <p:to>
                                        <p:strVal val="visible"/>
                                      </p:to>
                                    </p:set>
                                    <p:animEffect transition="in" filter="box(in)">
                                      <p:cBhvr>
                                        <p:cTn id="45" dur="500"/>
                                        <p:tgtEl>
                                          <p:spTgt spid="28688"/>
                                        </p:tgtEl>
                                      </p:cBhvr>
                                    </p:animEffect>
                                  </p:childTnLst>
                                </p:cTn>
                              </p:par>
                              <p:par>
                                <p:cTn id="46" presetID="4" presetClass="entr" presetSubtype="16" fill="hold" nodeType="withEffect">
                                  <p:stCondLst>
                                    <p:cond delay="0"/>
                                  </p:stCondLst>
                                  <p:childTnLst>
                                    <p:set>
                                      <p:cBhvr>
                                        <p:cTn id="47" dur="1" fill="hold">
                                          <p:stCondLst>
                                            <p:cond delay="0"/>
                                          </p:stCondLst>
                                        </p:cTn>
                                        <p:tgtEl>
                                          <p:spTgt spid="28681"/>
                                        </p:tgtEl>
                                        <p:attrNameLst>
                                          <p:attrName>style.visibility</p:attrName>
                                        </p:attrNameLst>
                                      </p:cBhvr>
                                      <p:to>
                                        <p:strVal val="visible"/>
                                      </p:to>
                                    </p:set>
                                    <p:animEffect transition="in" filter="box(in)">
                                      <p:cBhvr>
                                        <p:cTn id="48" dur="500"/>
                                        <p:tgtEl>
                                          <p:spTgt spid="28681"/>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4" presetClass="entr" presetSubtype="16" fill="hold" grpId="0" nodeType="clickEffect">
                                  <p:stCondLst>
                                    <p:cond delay="0"/>
                                  </p:stCondLst>
                                  <p:childTnLst>
                                    <p:set>
                                      <p:cBhvr>
                                        <p:cTn id="52" dur="1" fill="hold">
                                          <p:stCondLst>
                                            <p:cond delay="0"/>
                                          </p:stCondLst>
                                        </p:cTn>
                                        <p:tgtEl>
                                          <p:spTgt spid="28689"/>
                                        </p:tgtEl>
                                        <p:attrNameLst>
                                          <p:attrName>style.visibility</p:attrName>
                                        </p:attrNameLst>
                                      </p:cBhvr>
                                      <p:to>
                                        <p:strVal val="visible"/>
                                      </p:to>
                                    </p:set>
                                    <p:animEffect transition="in" filter="box(in)">
                                      <p:cBhvr>
                                        <p:cTn id="53" dur="500"/>
                                        <p:tgtEl>
                                          <p:spTgt spid="28689"/>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4" presetClass="entr" presetSubtype="16" fill="hold" nodeType="clickEffect">
                                  <p:stCondLst>
                                    <p:cond delay="0"/>
                                  </p:stCondLst>
                                  <p:childTnLst>
                                    <p:set>
                                      <p:cBhvr>
                                        <p:cTn id="57" dur="1" fill="hold">
                                          <p:stCondLst>
                                            <p:cond delay="0"/>
                                          </p:stCondLst>
                                        </p:cTn>
                                        <p:tgtEl>
                                          <p:spTgt spid="28690"/>
                                        </p:tgtEl>
                                        <p:attrNameLst>
                                          <p:attrName>style.visibility</p:attrName>
                                        </p:attrNameLst>
                                      </p:cBhvr>
                                      <p:to>
                                        <p:strVal val="visible"/>
                                      </p:to>
                                    </p:set>
                                    <p:animEffect transition="in" filter="box(in)">
                                      <p:cBhvr>
                                        <p:cTn id="58" dur="500"/>
                                        <p:tgtEl>
                                          <p:spTgt spid="28690"/>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4" presetClass="entr" presetSubtype="16" fill="hold" nodeType="clickEffect">
                                  <p:stCondLst>
                                    <p:cond delay="0"/>
                                  </p:stCondLst>
                                  <p:childTnLst>
                                    <p:set>
                                      <p:cBhvr>
                                        <p:cTn id="62" dur="1" fill="hold">
                                          <p:stCondLst>
                                            <p:cond delay="0"/>
                                          </p:stCondLst>
                                        </p:cTn>
                                        <p:tgtEl>
                                          <p:spTgt spid="28691"/>
                                        </p:tgtEl>
                                        <p:attrNameLst>
                                          <p:attrName>style.visibility</p:attrName>
                                        </p:attrNameLst>
                                      </p:cBhvr>
                                      <p:to>
                                        <p:strVal val="visible"/>
                                      </p:to>
                                    </p:set>
                                    <p:animEffect transition="in" filter="box(in)">
                                      <p:cBhvr>
                                        <p:cTn id="63" dur="500"/>
                                        <p:tgtEl>
                                          <p:spTgt spid="28691"/>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4" presetClass="entr" presetSubtype="16" fill="hold" nodeType="clickEffect">
                                  <p:stCondLst>
                                    <p:cond delay="0"/>
                                  </p:stCondLst>
                                  <p:childTnLst>
                                    <p:set>
                                      <p:cBhvr>
                                        <p:cTn id="67" dur="1" fill="hold">
                                          <p:stCondLst>
                                            <p:cond delay="0"/>
                                          </p:stCondLst>
                                        </p:cTn>
                                        <p:tgtEl>
                                          <p:spTgt spid="28692"/>
                                        </p:tgtEl>
                                        <p:attrNameLst>
                                          <p:attrName>style.visibility</p:attrName>
                                        </p:attrNameLst>
                                      </p:cBhvr>
                                      <p:to>
                                        <p:strVal val="visible"/>
                                      </p:to>
                                    </p:set>
                                    <p:animEffect transition="in" filter="box(in)">
                                      <p:cBhvr>
                                        <p:cTn id="68" dur="500"/>
                                        <p:tgtEl>
                                          <p:spTgt spid="28692"/>
                                        </p:tgtEl>
                                      </p:cBhvr>
                                    </p:animEffect>
                                  </p:childTnLst>
                                </p:cTn>
                              </p:par>
                              <p:par>
                                <p:cTn id="69" presetID="4" presetClass="entr" presetSubtype="16" fill="hold" nodeType="withEffect">
                                  <p:stCondLst>
                                    <p:cond delay="0"/>
                                  </p:stCondLst>
                                  <p:childTnLst>
                                    <p:set>
                                      <p:cBhvr>
                                        <p:cTn id="70" dur="1" fill="hold">
                                          <p:stCondLst>
                                            <p:cond delay="0"/>
                                          </p:stCondLst>
                                        </p:cTn>
                                        <p:tgtEl>
                                          <p:spTgt spid="28693"/>
                                        </p:tgtEl>
                                        <p:attrNameLst>
                                          <p:attrName>style.visibility</p:attrName>
                                        </p:attrNameLst>
                                      </p:cBhvr>
                                      <p:to>
                                        <p:strVal val="visible"/>
                                      </p:to>
                                    </p:set>
                                    <p:animEffect transition="in" filter="box(in)">
                                      <p:cBhvr>
                                        <p:cTn id="71" dur="500"/>
                                        <p:tgtEl>
                                          <p:spTgt spid="28693"/>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4" presetClass="entr" presetSubtype="16" fill="hold" nodeType="clickEffect">
                                  <p:stCondLst>
                                    <p:cond delay="0"/>
                                  </p:stCondLst>
                                  <p:childTnLst>
                                    <p:set>
                                      <p:cBhvr>
                                        <p:cTn id="75" dur="1" fill="hold">
                                          <p:stCondLst>
                                            <p:cond delay="0"/>
                                          </p:stCondLst>
                                        </p:cTn>
                                        <p:tgtEl>
                                          <p:spTgt spid="28694"/>
                                        </p:tgtEl>
                                        <p:attrNameLst>
                                          <p:attrName>style.visibility</p:attrName>
                                        </p:attrNameLst>
                                      </p:cBhvr>
                                      <p:to>
                                        <p:strVal val="visible"/>
                                      </p:to>
                                    </p:set>
                                    <p:animEffect transition="in" filter="box(in)">
                                      <p:cBhvr>
                                        <p:cTn id="76" dur="500"/>
                                        <p:tgtEl>
                                          <p:spTgt spid="28694"/>
                                        </p:tgtEl>
                                      </p:cBhvr>
                                    </p:animEffect>
                                  </p:childTnLst>
                                </p:cTn>
                              </p:par>
                              <p:par>
                                <p:cTn id="77" presetID="4" presetClass="entr" presetSubtype="16" fill="hold" grpId="0" nodeType="withEffect">
                                  <p:stCondLst>
                                    <p:cond delay="0"/>
                                  </p:stCondLst>
                                  <p:childTnLst>
                                    <p:set>
                                      <p:cBhvr>
                                        <p:cTn id="78" dur="1" fill="hold">
                                          <p:stCondLst>
                                            <p:cond delay="0"/>
                                          </p:stCondLst>
                                        </p:cTn>
                                        <p:tgtEl>
                                          <p:spTgt spid="28695"/>
                                        </p:tgtEl>
                                        <p:attrNameLst>
                                          <p:attrName>style.visibility</p:attrName>
                                        </p:attrNameLst>
                                      </p:cBhvr>
                                      <p:to>
                                        <p:strVal val="visible"/>
                                      </p:to>
                                    </p:set>
                                    <p:animEffect transition="in" filter="box(in)">
                                      <p:cBhvr>
                                        <p:cTn id="79" dur="500"/>
                                        <p:tgtEl>
                                          <p:spTgt spid="286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3" grpId="0"/>
      <p:bldP spid="28685" grpId="0"/>
      <p:bldP spid="28687" grpId="0"/>
      <p:bldP spid="28688" grpId="0"/>
      <p:bldP spid="28689" grpId="0"/>
      <p:bldP spid="2869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16">
            <a:extLst>
              <a:ext uri="{FF2B5EF4-FFF2-40B4-BE49-F238E27FC236}">
                <a16:creationId xmlns:a16="http://schemas.microsoft.com/office/drawing/2014/main" id="{566D3B4F-3F04-472E-892A-FE61499BAA6B}"/>
              </a:ext>
            </a:extLst>
          </p:cNvPr>
          <p:cNvSpPr txBox="1">
            <a:spLocks noChangeArrowheads="1"/>
          </p:cNvSpPr>
          <p:nvPr/>
        </p:nvSpPr>
        <p:spPr bwMode="auto">
          <a:xfrm>
            <a:off x="304800" y="76200"/>
            <a:ext cx="8610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800">
                <a:solidFill>
                  <a:srgbClr val="2F2FFF"/>
                </a:solidFill>
                <a:latin typeface="Times New Roman" panose="02020603050405020304" pitchFamily="18" charset="0"/>
              </a:rPr>
              <a:t>3. Cơ chế phát sinh:</a:t>
            </a:r>
            <a:r>
              <a:rPr lang="en-US" altLang="en-US" sz="2800" b="0">
                <a:latin typeface="Times New Roman" panose="02020603050405020304" pitchFamily="18" charset="0"/>
              </a:rPr>
              <a:t>  </a:t>
            </a:r>
          </a:p>
        </p:txBody>
      </p:sp>
      <p:sp>
        <p:nvSpPr>
          <p:cNvPr id="107532" name="Rectangle 12">
            <a:extLst>
              <a:ext uri="{FF2B5EF4-FFF2-40B4-BE49-F238E27FC236}">
                <a16:creationId xmlns:a16="http://schemas.microsoft.com/office/drawing/2014/main" id="{88FF6944-9436-4AA7-8B06-F6597E70DF92}"/>
              </a:ext>
            </a:extLst>
          </p:cNvPr>
          <p:cNvSpPr>
            <a:spLocks noChangeArrowheads="1"/>
          </p:cNvSpPr>
          <p:nvPr/>
        </p:nvSpPr>
        <p:spPr bwMode="auto">
          <a:xfrm>
            <a:off x="9525" y="685800"/>
            <a:ext cx="9134475"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 typeface="Wingdings" panose="05000000000000000000" pitchFamily="2" charset="2"/>
              <a:buChar char="Ø"/>
            </a:pPr>
            <a:r>
              <a:rPr lang="en-US" altLang="en-US" sz="2800" i="1" u="sng">
                <a:solidFill>
                  <a:schemeClr val="hlink"/>
                </a:solidFill>
                <a:latin typeface="Times New Roman" panose="02020603050405020304" pitchFamily="18" charset="0"/>
                <a:sym typeface="Wingdings" panose="05000000000000000000" pitchFamily="2" charset="2"/>
              </a:rPr>
              <a:t> </a:t>
            </a:r>
            <a:r>
              <a:rPr lang="en-US" altLang="en-US" sz="2800" i="1" u="sng">
                <a:latin typeface="Times New Roman" panose="02020603050405020304" pitchFamily="18" charset="0"/>
                <a:sym typeface="Wingdings" panose="05000000000000000000" pitchFamily="2" charset="2"/>
              </a:rPr>
              <a:t>Đột biến làm gen </a:t>
            </a:r>
            <a:r>
              <a:rPr lang="en-US" altLang="en-US" sz="2800" i="1" u="sng">
                <a:solidFill>
                  <a:srgbClr val="FF0000"/>
                </a:solidFill>
                <a:latin typeface="Times New Roman" panose="02020603050405020304" pitchFamily="18" charset="0"/>
                <a:sym typeface="Wingdings" panose="05000000000000000000" pitchFamily="2" charset="2"/>
              </a:rPr>
              <a:t>tiền ung thư  </a:t>
            </a:r>
            <a:r>
              <a:rPr lang="en-US" altLang="en-US" sz="2800" i="1">
                <a:latin typeface="Times New Roman" panose="02020603050405020304" pitchFamily="18" charset="0"/>
                <a:sym typeface="Wingdings" panose="05000000000000000000" pitchFamily="2" charset="2"/>
              </a:rPr>
              <a:t> </a:t>
            </a:r>
            <a:r>
              <a:rPr lang="en-US" altLang="en-US" sz="2800" i="1">
                <a:solidFill>
                  <a:srgbClr val="FF0000"/>
                </a:solidFill>
                <a:latin typeface="Times New Roman" panose="02020603050405020304" pitchFamily="18" charset="0"/>
                <a:sym typeface="Wingdings" panose="05000000000000000000" pitchFamily="2" charset="2"/>
              </a:rPr>
              <a:t>gen ung thư: </a:t>
            </a:r>
          </a:p>
          <a:p>
            <a:pPr lvl="1" algn="just" eaLnBrk="1" hangingPunct="1">
              <a:spcBef>
                <a:spcPct val="0"/>
              </a:spcBef>
              <a:buFontTx/>
              <a:buNone/>
            </a:pPr>
            <a:r>
              <a:rPr lang="en-US" altLang="en-US" sz="2400" i="1">
                <a:solidFill>
                  <a:srgbClr val="002060"/>
                </a:solidFill>
                <a:latin typeface="Times New Roman" panose="02020603050405020304" pitchFamily="18" charset="0"/>
                <a:sym typeface="Wingdings" panose="05000000000000000000" pitchFamily="2" charset="2"/>
              </a:rPr>
              <a:t>+ Gen bình thường tạo SP bình thường.</a:t>
            </a:r>
          </a:p>
          <a:p>
            <a:pPr lvl="1" algn="just" eaLnBrk="1" hangingPunct="1">
              <a:spcBef>
                <a:spcPct val="0"/>
              </a:spcBef>
              <a:buFontTx/>
              <a:buNone/>
            </a:pPr>
            <a:r>
              <a:rPr lang="en-US" altLang="en-US" sz="2400" i="1">
                <a:solidFill>
                  <a:srgbClr val="002060"/>
                </a:solidFill>
                <a:latin typeface="Times New Roman" panose="02020603050405020304" pitchFamily="18" charset="0"/>
                <a:sym typeface="Wingdings" panose="05000000000000000000" pitchFamily="2" charset="2"/>
              </a:rPr>
              <a:t>+ Gen ĐB tạo nhiều SP tăng tốc độ phân bào khối u.</a:t>
            </a:r>
          </a:p>
          <a:p>
            <a:pPr lvl="1" algn="just" eaLnBrk="1" hangingPunct="1">
              <a:spcBef>
                <a:spcPct val="0"/>
              </a:spcBef>
              <a:buFontTx/>
              <a:buNone/>
            </a:pPr>
            <a:r>
              <a:rPr lang="en-US" altLang="en-US" sz="2400" i="1">
                <a:latin typeface="Times New Roman" panose="02020603050405020304" pitchFamily="18" charset="0"/>
                <a:sym typeface="Wingdings" panose="05000000000000000000" pitchFamily="2" charset="2"/>
              </a:rPr>
              <a:t>+ Thường là đột biến trội, không được di truyền vì chúng chỉ xuất hiện ở TB sinh dưỡng</a:t>
            </a:r>
          </a:p>
        </p:txBody>
      </p:sp>
      <p:sp>
        <p:nvSpPr>
          <p:cNvPr id="107536" name="Rectangle 16">
            <a:extLst>
              <a:ext uri="{FF2B5EF4-FFF2-40B4-BE49-F238E27FC236}">
                <a16:creationId xmlns:a16="http://schemas.microsoft.com/office/drawing/2014/main" id="{45EC6FCF-B326-401B-AB03-A6B2B2A0739D}"/>
              </a:ext>
            </a:extLst>
          </p:cNvPr>
          <p:cNvSpPr>
            <a:spLocks noChangeArrowheads="1"/>
          </p:cNvSpPr>
          <p:nvPr/>
        </p:nvSpPr>
        <p:spPr bwMode="auto">
          <a:xfrm>
            <a:off x="15875" y="3429000"/>
            <a:ext cx="86106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 typeface="Wingdings" panose="05000000000000000000" pitchFamily="2" charset="2"/>
              <a:buChar char="Ø"/>
            </a:pPr>
            <a:r>
              <a:rPr lang="en-US" altLang="en-US" sz="2800" i="1">
                <a:solidFill>
                  <a:schemeClr val="tx2"/>
                </a:solidFill>
                <a:latin typeface="Times New Roman" panose="02020603050405020304" pitchFamily="18" charset="0"/>
                <a:sym typeface="Wingdings" panose="05000000000000000000" pitchFamily="2" charset="2"/>
              </a:rPr>
              <a:t> </a:t>
            </a:r>
            <a:r>
              <a:rPr lang="en-US" altLang="en-US" sz="2800" i="1" u="sng">
                <a:solidFill>
                  <a:srgbClr val="FF0000"/>
                </a:solidFill>
                <a:latin typeface="Times New Roman" panose="02020603050405020304" pitchFamily="18" charset="0"/>
                <a:sym typeface="Wingdings" panose="05000000000000000000" pitchFamily="2" charset="2"/>
              </a:rPr>
              <a:t>Đột biến làm gen ức chế khối u:</a:t>
            </a:r>
          </a:p>
          <a:p>
            <a:pPr lvl="1" algn="just" eaLnBrk="1" hangingPunct="1">
              <a:spcBef>
                <a:spcPct val="0"/>
              </a:spcBef>
              <a:buFontTx/>
              <a:buNone/>
            </a:pPr>
            <a:r>
              <a:rPr lang="en-US" altLang="en-US" sz="2400" i="1">
                <a:solidFill>
                  <a:schemeClr val="tx2"/>
                </a:solidFill>
                <a:latin typeface="Times New Roman" panose="02020603050405020304" pitchFamily="18" charset="0"/>
                <a:sym typeface="Wingdings" panose="05000000000000000000" pitchFamily="2" charset="2"/>
              </a:rPr>
              <a:t>+ Gen BT làm khối u không xuất hiện.</a:t>
            </a:r>
          </a:p>
          <a:p>
            <a:pPr lvl="1" algn="just" eaLnBrk="1" hangingPunct="1">
              <a:spcBef>
                <a:spcPct val="0"/>
              </a:spcBef>
              <a:buFontTx/>
              <a:buNone/>
            </a:pPr>
            <a:r>
              <a:rPr lang="en-US" altLang="en-US" sz="2400" i="1">
                <a:solidFill>
                  <a:schemeClr val="tx2"/>
                </a:solidFill>
                <a:latin typeface="Times New Roman" panose="02020603050405020304" pitchFamily="18" charset="0"/>
                <a:sym typeface="Wingdings" panose="05000000000000000000" pitchFamily="2" charset="2"/>
              </a:rPr>
              <a:t>+ Gen ĐB mất khả năng kiểm soát khối u  xuất hiện các TB ung thư  các khối u </a:t>
            </a:r>
          </a:p>
          <a:p>
            <a:pPr lvl="1" algn="just" eaLnBrk="1" hangingPunct="1">
              <a:spcBef>
                <a:spcPct val="0"/>
              </a:spcBef>
              <a:buFontTx/>
              <a:buNone/>
            </a:pPr>
            <a:r>
              <a:rPr lang="en-US" altLang="en-US" sz="2400" i="1">
                <a:solidFill>
                  <a:schemeClr val="tx2"/>
                </a:solidFill>
                <a:latin typeface="Times New Roman" panose="02020603050405020304" pitchFamily="18" charset="0"/>
                <a:sym typeface="Wingdings" panose="05000000000000000000" pitchFamily="2" charset="2"/>
              </a:rPr>
              <a:t>+ Thường là đột biến lặn, di truyền.</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0722">
                                            <p:txEl>
                                              <p:pRg st="0" end="0"/>
                                            </p:txEl>
                                          </p:spTgt>
                                        </p:tgtEl>
                                        <p:attrNameLst>
                                          <p:attrName>style.visibility</p:attrName>
                                        </p:attrNameLst>
                                      </p:cBhvr>
                                      <p:to>
                                        <p:strVal val="visible"/>
                                      </p:to>
                                    </p:set>
                                    <p:animEffect transition="in" filter="blinds(horizontal)">
                                      <p:cBhvr>
                                        <p:cTn id="7" dur="500"/>
                                        <p:tgtEl>
                                          <p:spTgt spid="3072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07532">
                                            <p:txEl>
                                              <p:pRg st="0" end="0"/>
                                            </p:txEl>
                                          </p:spTgt>
                                        </p:tgtEl>
                                        <p:attrNameLst>
                                          <p:attrName>style.visibility</p:attrName>
                                        </p:attrNameLst>
                                      </p:cBhvr>
                                      <p:to>
                                        <p:strVal val="visible"/>
                                      </p:to>
                                    </p:set>
                                    <p:animEffect transition="in" filter="blinds(horizontal)">
                                      <p:cBhvr>
                                        <p:cTn id="12" dur="500"/>
                                        <p:tgtEl>
                                          <p:spTgt spid="10753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07532">
                                            <p:txEl>
                                              <p:pRg st="1" end="1"/>
                                            </p:txEl>
                                          </p:spTgt>
                                        </p:tgtEl>
                                        <p:attrNameLst>
                                          <p:attrName>style.visibility</p:attrName>
                                        </p:attrNameLst>
                                      </p:cBhvr>
                                      <p:to>
                                        <p:strVal val="visible"/>
                                      </p:to>
                                    </p:set>
                                    <p:animEffect transition="in" filter="blinds(horizontal)">
                                      <p:cBhvr>
                                        <p:cTn id="17" dur="500"/>
                                        <p:tgtEl>
                                          <p:spTgt spid="107532">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07532">
                                            <p:txEl>
                                              <p:pRg st="2" end="2"/>
                                            </p:txEl>
                                          </p:spTgt>
                                        </p:tgtEl>
                                        <p:attrNameLst>
                                          <p:attrName>style.visibility</p:attrName>
                                        </p:attrNameLst>
                                      </p:cBhvr>
                                      <p:to>
                                        <p:strVal val="visible"/>
                                      </p:to>
                                    </p:set>
                                    <p:animEffect transition="in" filter="blinds(horizontal)">
                                      <p:cBhvr>
                                        <p:cTn id="22" dur="500"/>
                                        <p:tgtEl>
                                          <p:spTgt spid="107532">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07532">
                                            <p:txEl>
                                              <p:pRg st="3" end="3"/>
                                            </p:txEl>
                                          </p:spTgt>
                                        </p:tgtEl>
                                        <p:attrNameLst>
                                          <p:attrName>style.visibility</p:attrName>
                                        </p:attrNameLst>
                                      </p:cBhvr>
                                      <p:to>
                                        <p:strVal val="visible"/>
                                      </p:to>
                                    </p:set>
                                    <p:animEffect transition="in" filter="blinds(horizontal)">
                                      <p:cBhvr>
                                        <p:cTn id="27" dur="500"/>
                                        <p:tgtEl>
                                          <p:spTgt spid="107532">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07536">
                                            <p:txEl>
                                              <p:pRg st="0" end="0"/>
                                            </p:txEl>
                                          </p:spTgt>
                                        </p:tgtEl>
                                        <p:attrNameLst>
                                          <p:attrName>style.visibility</p:attrName>
                                        </p:attrNameLst>
                                      </p:cBhvr>
                                      <p:to>
                                        <p:strVal val="visible"/>
                                      </p:to>
                                    </p:set>
                                    <p:animEffect transition="in" filter="blinds(horizontal)">
                                      <p:cBhvr>
                                        <p:cTn id="32" dur="500"/>
                                        <p:tgtEl>
                                          <p:spTgt spid="107536">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07536">
                                            <p:txEl>
                                              <p:pRg st="1" end="1"/>
                                            </p:txEl>
                                          </p:spTgt>
                                        </p:tgtEl>
                                        <p:attrNameLst>
                                          <p:attrName>style.visibility</p:attrName>
                                        </p:attrNameLst>
                                      </p:cBhvr>
                                      <p:to>
                                        <p:strVal val="visible"/>
                                      </p:to>
                                    </p:set>
                                    <p:animEffect transition="in" filter="blinds(horizontal)">
                                      <p:cBhvr>
                                        <p:cTn id="37" dur="500"/>
                                        <p:tgtEl>
                                          <p:spTgt spid="107536">
                                            <p:txEl>
                                              <p:pRg st="1" end="1"/>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107536">
                                            <p:txEl>
                                              <p:pRg st="2" end="2"/>
                                            </p:txEl>
                                          </p:spTgt>
                                        </p:tgtEl>
                                        <p:attrNameLst>
                                          <p:attrName>style.visibility</p:attrName>
                                        </p:attrNameLst>
                                      </p:cBhvr>
                                      <p:to>
                                        <p:strVal val="visible"/>
                                      </p:to>
                                    </p:set>
                                    <p:animEffect transition="in" filter="blinds(horizontal)">
                                      <p:cBhvr>
                                        <p:cTn id="42" dur="500"/>
                                        <p:tgtEl>
                                          <p:spTgt spid="107536">
                                            <p:txEl>
                                              <p:pRg st="2" end="2"/>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107536">
                                            <p:txEl>
                                              <p:pRg st="3" end="3"/>
                                            </p:txEl>
                                          </p:spTgt>
                                        </p:tgtEl>
                                        <p:attrNameLst>
                                          <p:attrName>style.visibility</p:attrName>
                                        </p:attrNameLst>
                                      </p:cBhvr>
                                      <p:to>
                                        <p:strVal val="visible"/>
                                      </p:to>
                                    </p:set>
                                    <p:animEffect transition="in" filter="blinds(horizontal)">
                                      <p:cBhvr>
                                        <p:cTn id="47" dur="500"/>
                                        <p:tgtEl>
                                          <p:spTgt spid="10753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C0BE9E1-3B24-4CD5-A1EA-3C634EA3AB5C}"/>
              </a:ext>
            </a:extLst>
          </p:cNvPr>
          <p:cNvSpPr txBox="1">
            <a:spLocks/>
          </p:cNvSpPr>
          <p:nvPr/>
        </p:nvSpPr>
        <p:spPr bwMode="auto">
          <a:xfrm>
            <a:off x="762000" y="457200"/>
            <a:ext cx="8305800" cy="762000"/>
          </a:xfrm>
          <a:prstGeom prst="rect">
            <a:avLst/>
          </a:prstGeom>
          <a:noFill/>
          <a:ln w="9525">
            <a:noFill/>
            <a:miter lim="800000"/>
            <a:headEnd/>
            <a:tailEnd/>
          </a:ln>
          <a:effectLst/>
        </p:spPr>
        <p:txBody>
          <a:bodyPr anchor="b"/>
          <a:lstStyle/>
          <a:p>
            <a:pPr eaLnBrk="1" hangingPunct="1">
              <a:lnSpc>
                <a:spcPct val="150000"/>
              </a:lnSpc>
              <a:defRPr/>
            </a:pPr>
            <a:r>
              <a:rPr lang="en-US" sz="3200" kern="0" dirty="0" err="1">
                <a:solidFill>
                  <a:srgbClr val="FF0000"/>
                </a:solidFill>
                <a:latin typeface="+mj-lt"/>
                <a:ea typeface="+mj-ea"/>
                <a:cs typeface="Arial" charset="0"/>
              </a:rPr>
              <a:t>Chương</a:t>
            </a:r>
            <a:r>
              <a:rPr lang="en-US" sz="3200" kern="0" dirty="0">
                <a:solidFill>
                  <a:srgbClr val="FF0000"/>
                </a:solidFill>
                <a:latin typeface="+mj-lt"/>
                <a:ea typeface="+mj-ea"/>
                <a:cs typeface="Arial" charset="0"/>
              </a:rPr>
              <a:t> V: </a:t>
            </a:r>
            <a:r>
              <a:rPr lang="en-US" sz="3200" kern="0" dirty="0">
                <a:solidFill>
                  <a:srgbClr val="FF0000"/>
                </a:solidFill>
                <a:latin typeface="+mj-lt"/>
                <a:ea typeface="+mj-ea"/>
                <a:cs typeface="+mj-cs"/>
              </a:rPr>
              <a:t>DI TRUYỀN HỌC NGƯỜI</a:t>
            </a:r>
          </a:p>
        </p:txBody>
      </p:sp>
      <p:sp>
        <p:nvSpPr>
          <p:cNvPr id="7171" name="WordArt 11">
            <a:extLst>
              <a:ext uri="{FF2B5EF4-FFF2-40B4-BE49-F238E27FC236}">
                <a16:creationId xmlns:a16="http://schemas.microsoft.com/office/drawing/2014/main" id="{77DF6574-DD2B-49A1-82F9-EC03D15DAA65}"/>
              </a:ext>
            </a:extLst>
          </p:cNvPr>
          <p:cNvSpPr>
            <a:spLocks noChangeArrowheads="1" noChangeShapeType="1" noTextEdit="1"/>
          </p:cNvSpPr>
          <p:nvPr/>
        </p:nvSpPr>
        <p:spPr bwMode="auto">
          <a:xfrm>
            <a:off x="914400" y="1828800"/>
            <a:ext cx="7258050" cy="1600200"/>
          </a:xfrm>
          <a:prstGeom prst="rect">
            <a:avLst/>
          </a:prstGeom>
        </p:spPr>
        <p:txBody>
          <a:bodyPr wrap="none" fromWordArt="1">
            <a:prstTxWarp prst="textPlain">
              <a:avLst>
                <a:gd name="adj" fmla="val 50000"/>
              </a:avLst>
            </a:prstTxWarp>
          </a:bodyPr>
          <a:lstStyle/>
          <a:p>
            <a:pPr algn="ctr"/>
            <a:r>
              <a:rPr lang="it-IT" sz="5400" kern="10">
                <a:ln w="19050">
                  <a:solidFill>
                    <a:srgbClr val="99CCFF"/>
                  </a:solidFill>
                  <a:round/>
                  <a:headEnd/>
                  <a:tailEnd/>
                </a:ln>
                <a:solidFill>
                  <a:srgbClr val="0000FF"/>
                </a:solidFill>
                <a:effectLst>
                  <a:outerShdw dist="35921" dir="2700000" algn="ctr" rotWithShape="0">
                    <a:srgbClr val="990000"/>
                  </a:outerShdw>
                </a:effectLst>
                <a:cs typeface="Times New Roman" panose="02020603050405020304" pitchFamily="18" charset="0"/>
              </a:rPr>
              <a:t>BÀI 21</a:t>
            </a:r>
          </a:p>
          <a:p>
            <a:pPr algn="ctr"/>
            <a:r>
              <a:rPr lang="it-IT" sz="5400" kern="10">
                <a:ln w="19050">
                  <a:solidFill>
                    <a:srgbClr val="99CCFF"/>
                  </a:solidFill>
                  <a:round/>
                  <a:headEnd/>
                  <a:tailEnd/>
                </a:ln>
                <a:solidFill>
                  <a:srgbClr val="0000FF"/>
                </a:solidFill>
                <a:effectLst>
                  <a:outerShdw dist="35921" dir="2700000" algn="ctr" rotWithShape="0">
                    <a:srgbClr val="990000"/>
                  </a:outerShdw>
                </a:effectLst>
                <a:cs typeface="Times New Roman" panose="02020603050405020304" pitchFamily="18" charset="0"/>
              </a:rPr>
              <a:t>DI TRUYỀN Y HỌC</a:t>
            </a:r>
            <a:endParaRPr lang="en-US" sz="5400" kern="10">
              <a:ln w="19050">
                <a:solidFill>
                  <a:srgbClr val="99CCFF"/>
                </a:solidFill>
                <a:round/>
                <a:headEnd/>
                <a:tailEnd/>
              </a:ln>
              <a:solidFill>
                <a:srgbClr val="0000FF"/>
              </a:solidFill>
              <a:effectLst>
                <a:outerShdw dist="35921" dir="2700000" algn="ctr" rotWithShape="0">
                  <a:srgbClr val="990000"/>
                </a:outerShdw>
              </a:effectLst>
              <a:cs typeface="Times New Roman" panose="02020603050405020304" pitchFamily="18" charset="0"/>
            </a:endParaRPr>
          </a:p>
        </p:txBody>
      </p:sp>
      <p:sp>
        <p:nvSpPr>
          <p:cNvPr id="8196" name="Rectangle 4">
            <a:extLst>
              <a:ext uri="{FF2B5EF4-FFF2-40B4-BE49-F238E27FC236}">
                <a16:creationId xmlns:a16="http://schemas.microsoft.com/office/drawing/2014/main" id="{B0229B6F-61A6-4509-B23D-F84BE2B47683}"/>
              </a:ext>
            </a:extLst>
          </p:cNvPr>
          <p:cNvSpPr>
            <a:spLocks noChangeArrowheads="1"/>
          </p:cNvSpPr>
          <p:nvPr/>
        </p:nvSpPr>
        <p:spPr bwMode="auto">
          <a:xfrm>
            <a:off x="533400" y="4343400"/>
            <a:ext cx="8763000" cy="1477963"/>
          </a:xfrm>
          <a:prstGeom prst="rect">
            <a:avLst/>
          </a:prstGeom>
          <a:noFill/>
          <a:ln>
            <a:noFill/>
          </a:ln>
        </p:spPr>
        <p:txBody>
          <a:bodyPr>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lnSpc>
                <a:spcPct val="150000"/>
              </a:lnSpc>
              <a:spcBef>
                <a:spcPct val="0"/>
              </a:spcBef>
              <a:buFontTx/>
              <a:buNone/>
              <a:defRPr/>
            </a:pPr>
            <a:r>
              <a:rPr lang="en-US" sz="2000" dirty="0">
                <a:latin typeface="Times New Roman" panose="02020603050405020304" pitchFamily="18" charset="0"/>
                <a:cs typeface="Times New Roman" panose="02020603050405020304" pitchFamily="18" charset="0"/>
              </a:rPr>
              <a:t>I. </a:t>
            </a:r>
            <a:r>
              <a:rPr lang="en-US" sz="2000" dirty="0" err="1">
                <a:latin typeface="Times New Roman" panose="02020603050405020304" pitchFamily="18" charset="0"/>
                <a:cs typeface="Times New Roman" panose="02020603050405020304" pitchFamily="18" charset="0"/>
              </a:rPr>
              <a:t>BỆNH</a:t>
            </a:r>
            <a:r>
              <a:rPr lang="en-US" sz="2000" dirty="0">
                <a:latin typeface="Times New Roman" panose="02020603050405020304" pitchFamily="18" charset="0"/>
                <a:cs typeface="Times New Roman" panose="02020603050405020304" pitchFamily="18" charset="0"/>
              </a:rPr>
              <a:t> DI </a:t>
            </a:r>
            <a:r>
              <a:rPr lang="en-US" sz="2000" dirty="0" err="1">
                <a:latin typeface="Times New Roman" panose="02020603050405020304" pitchFamily="18" charset="0"/>
                <a:cs typeface="Times New Roman" panose="02020603050405020304" pitchFamily="18" charset="0"/>
              </a:rPr>
              <a:t>TRUYỀN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TỬ</a:t>
            </a:r>
            <a:endParaRPr lang="en-US" sz="2000" dirty="0">
              <a:latin typeface="Times New Roman" panose="02020603050405020304" pitchFamily="18" charset="0"/>
              <a:cs typeface="Times New Roman" panose="02020603050405020304" pitchFamily="18" charset="0"/>
            </a:endParaRPr>
          </a:p>
          <a:p>
            <a:pPr>
              <a:lnSpc>
                <a:spcPct val="150000"/>
              </a:lnSpc>
              <a:spcBef>
                <a:spcPct val="0"/>
              </a:spcBef>
              <a:buFontTx/>
              <a:buNone/>
              <a:defRPr/>
            </a:pPr>
            <a:r>
              <a:rPr lang="en-US" sz="2000" dirty="0">
                <a:latin typeface="Times New Roman" panose="02020603050405020304" pitchFamily="18" charset="0"/>
                <a:cs typeface="Times New Roman" panose="02020603050405020304" pitchFamily="18" charset="0"/>
              </a:rPr>
              <a:t>II. </a:t>
            </a:r>
            <a:r>
              <a:rPr lang="en-US" sz="2000" dirty="0" err="1">
                <a:latin typeface="Times New Roman" panose="02020603050405020304" pitchFamily="18" charset="0"/>
                <a:cs typeface="Times New Roman" panose="02020603050405020304" pitchFamily="18" charset="0"/>
              </a:rPr>
              <a:t>HỘI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CHỨNG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BỆNH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NHIỄM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SẮC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endParaRPr lang="en-US" sz="2000" dirty="0">
              <a:latin typeface="Times New Roman" panose="02020603050405020304" pitchFamily="18" charset="0"/>
              <a:cs typeface="Times New Roman" panose="02020603050405020304" pitchFamily="18" charset="0"/>
            </a:endParaRPr>
          </a:p>
          <a:p>
            <a:pPr>
              <a:lnSpc>
                <a:spcPct val="150000"/>
              </a:lnSpc>
              <a:spcBef>
                <a:spcPct val="0"/>
              </a:spcBef>
              <a:buFontTx/>
              <a:buNone/>
              <a:defRPr/>
            </a:pPr>
            <a:r>
              <a:rPr lang="en-US" sz="2000" dirty="0">
                <a:latin typeface="Times New Roman" panose="02020603050405020304" pitchFamily="18" charset="0"/>
                <a:cs typeface="Times New Roman" panose="02020603050405020304" pitchFamily="18" charset="0"/>
              </a:rPr>
              <a:t>III. </a:t>
            </a:r>
            <a:r>
              <a:rPr lang="en-US" sz="2000" dirty="0" err="1">
                <a:latin typeface="Times New Roman" panose="02020603050405020304" pitchFamily="18" charset="0"/>
                <a:cs typeface="Times New Roman" panose="02020603050405020304" pitchFamily="18" charset="0"/>
              </a:rPr>
              <a:t>BỆNH</a:t>
            </a:r>
            <a:r>
              <a:rPr lang="en-US" sz="2000" dirty="0">
                <a:latin typeface="Times New Roman" panose="02020603050405020304" pitchFamily="18" charset="0"/>
                <a:cs typeface="Times New Roman" panose="02020603050405020304" pitchFamily="18" charset="0"/>
              </a:rPr>
              <a:t> UNG </a:t>
            </a:r>
            <a:r>
              <a:rPr lang="en-US" sz="2000" dirty="0" err="1">
                <a:latin typeface="Times New Roman" panose="02020603050405020304" pitchFamily="18" charset="0"/>
                <a:cs typeface="Times New Roman" panose="02020603050405020304" pitchFamily="18" charset="0"/>
              </a:rPr>
              <a:t>THƯ</a:t>
            </a:r>
            <a:endParaRPr lang="en-US" sz="2000" dirty="0">
              <a:latin typeface="Times New Roman" panose="02020603050405020304" pitchFamily="18" charset="0"/>
              <a:cs typeface="Times New Roman" panose="02020603050405020304" pitchFamily="18" charset="0"/>
            </a:endParaRPr>
          </a:p>
        </p:txBody>
      </p:sp>
      <p:sp>
        <p:nvSpPr>
          <p:cNvPr id="7173" name="Slide Number Placeholder 4">
            <a:extLst>
              <a:ext uri="{FF2B5EF4-FFF2-40B4-BE49-F238E27FC236}">
                <a16:creationId xmlns:a16="http://schemas.microsoft.com/office/drawing/2014/main" id="{D9F429D1-B068-4586-82DF-9BF53C590D9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en-US" sz="1400">
              <a:latin typeface="Verdana" panose="020B060403050404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9">
            <a:extLst>
              <a:ext uri="{FF2B5EF4-FFF2-40B4-BE49-F238E27FC236}">
                <a16:creationId xmlns:a16="http://schemas.microsoft.com/office/drawing/2014/main" id="{0C7A957B-E30E-4516-B3E0-49628ED261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71600"/>
            <a:ext cx="4495800" cy="358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Line 7">
            <a:extLst>
              <a:ext uri="{FF2B5EF4-FFF2-40B4-BE49-F238E27FC236}">
                <a16:creationId xmlns:a16="http://schemas.microsoft.com/office/drawing/2014/main" id="{0B5AD8C9-925E-42D9-A0CE-147FEFEC4FE4}"/>
              </a:ext>
            </a:extLst>
          </p:cNvPr>
          <p:cNvSpPr>
            <a:spLocks noChangeShapeType="1"/>
          </p:cNvSpPr>
          <p:nvPr/>
        </p:nvSpPr>
        <p:spPr bwMode="auto">
          <a:xfrm>
            <a:off x="169863" y="146050"/>
            <a:ext cx="0" cy="6581775"/>
          </a:xfrm>
          <a:prstGeom prst="line">
            <a:avLst/>
          </a:prstGeom>
          <a:noFill/>
          <a:ln w="222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40" name="Line 8">
            <a:extLst>
              <a:ext uri="{FF2B5EF4-FFF2-40B4-BE49-F238E27FC236}">
                <a16:creationId xmlns:a16="http://schemas.microsoft.com/office/drawing/2014/main" id="{76549B2A-07A0-4745-A5A8-B5570CAAB011}"/>
              </a:ext>
            </a:extLst>
          </p:cNvPr>
          <p:cNvSpPr>
            <a:spLocks noChangeShapeType="1"/>
          </p:cNvSpPr>
          <p:nvPr/>
        </p:nvSpPr>
        <p:spPr bwMode="auto">
          <a:xfrm>
            <a:off x="8991600" y="134938"/>
            <a:ext cx="0" cy="6581775"/>
          </a:xfrm>
          <a:prstGeom prst="line">
            <a:avLst/>
          </a:prstGeom>
          <a:noFill/>
          <a:ln w="222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41" name="Line 9">
            <a:extLst>
              <a:ext uri="{FF2B5EF4-FFF2-40B4-BE49-F238E27FC236}">
                <a16:creationId xmlns:a16="http://schemas.microsoft.com/office/drawing/2014/main" id="{A99F9A30-7466-45B3-AD10-91EDE9276F59}"/>
              </a:ext>
            </a:extLst>
          </p:cNvPr>
          <p:cNvSpPr>
            <a:spLocks noChangeShapeType="1"/>
          </p:cNvSpPr>
          <p:nvPr/>
        </p:nvSpPr>
        <p:spPr bwMode="auto">
          <a:xfrm flipV="1">
            <a:off x="52388" y="187325"/>
            <a:ext cx="9021762" cy="0"/>
          </a:xfrm>
          <a:prstGeom prst="line">
            <a:avLst/>
          </a:prstGeom>
          <a:noFill/>
          <a:ln w="222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42" name="Line 10">
            <a:extLst>
              <a:ext uri="{FF2B5EF4-FFF2-40B4-BE49-F238E27FC236}">
                <a16:creationId xmlns:a16="http://schemas.microsoft.com/office/drawing/2014/main" id="{6ED0F7EF-48E8-419F-8AF9-3E551989861B}"/>
              </a:ext>
            </a:extLst>
          </p:cNvPr>
          <p:cNvSpPr>
            <a:spLocks noChangeShapeType="1"/>
          </p:cNvSpPr>
          <p:nvPr/>
        </p:nvSpPr>
        <p:spPr bwMode="auto">
          <a:xfrm flipV="1">
            <a:off x="65088" y="6699250"/>
            <a:ext cx="9021762" cy="0"/>
          </a:xfrm>
          <a:prstGeom prst="line">
            <a:avLst/>
          </a:prstGeom>
          <a:noFill/>
          <a:ln w="222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35847" name="Picture 7">
            <a:extLst>
              <a:ext uri="{FF2B5EF4-FFF2-40B4-BE49-F238E27FC236}">
                <a16:creationId xmlns:a16="http://schemas.microsoft.com/office/drawing/2014/main" id="{DDDC0FF9-C38C-41E6-A202-46841CA4ED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838200"/>
            <a:ext cx="4725988" cy="582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4" name="Rectangle 11">
            <a:extLst>
              <a:ext uri="{FF2B5EF4-FFF2-40B4-BE49-F238E27FC236}">
                <a16:creationId xmlns:a16="http://schemas.microsoft.com/office/drawing/2014/main" id="{6728DC6A-2B50-4DE6-A4ED-6149BAC148BE}"/>
              </a:ext>
            </a:extLst>
          </p:cNvPr>
          <p:cNvSpPr>
            <a:spLocks noChangeArrowheads="1"/>
          </p:cNvSpPr>
          <p:nvPr/>
        </p:nvSpPr>
        <p:spPr bwMode="auto">
          <a:xfrm>
            <a:off x="533400" y="30480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solidFill>
                  <a:srgbClr val="2F2FFF"/>
                </a:solidFill>
                <a:latin typeface="Times New Roman" panose="02020603050405020304" pitchFamily="18" charset="0"/>
              </a:rPr>
              <a:t>Bệnh ung thư vú: </a:t>
            </a:r>
            <a:r>
              <a:rPr lang="en-US" altLang="en-US" sz="2400">
                <a:latin typeface="Times New Roman" panose="02020603050405020304" pitchFamily="18" charset="0"/>
              </a:rPr>
              <a:t>do một số gen bị đột biến lặn gây ra.</a:t>
            </a:r>
            <a:r>
              <a:rPr lang="en-US" altLang="en-US" sz="2400">
                <a:solidFill>
                  <a:srgbClr val="2F2FFF"/>
                </a:solidFill>
                <a:latin typeface="Times New Roman" panose="02020603050405020304" pitchFamily="18" charset="0"/>
              </a:rPr>
              <a:t> </a:t>
            </a:r>
            <a:endParaRPr lang="en-US" altLang="en-US" sz="2400">
              <a:latin typeface="Times New Roman" panose="02020603050405020304" pitchFamily="18" charset="0"/>
            </a:endParaRP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blinds(horizontal)">
                                      <p:cBhvr>
                                        <p:cTn id="7" dur="500"/>
                                        <p:tgtEl>
                                          <p:spTgt spid="286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35847"/>
                                        </p:tgtEl>
                                        <p:attrNameLst>
                                          <p:attrName>style.visibility</p:attrName>
                                        </p:attrNameLst>
                                      </p:cBhvr>
                                      <p:to>
                                        <p:strVal val="visible"/>
                                      </p:to>
                                    </p:set>
                                    <p:animEffect transition="in" filter="strips(downLeft)">
                                      <p:cBhvr>
                                        <p:cTn id="12" dur="500"/>
                                        <p:tgtEl>
                                          <p:spTgt spid="358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6" name="Picture 4" descr="ung thu thanh quan">
            <a:extLst>
              <a:ext uri="{FF2B5EF4-FFF2-40B4-BE49-F238E27FC236}">
                <a16:creationId xmlns:a16="http://schemas.microsoft.com/office/drawing/2014/main" id="{E5F5DAAB-9E8E-4CD2-93DF-D6E6DD729CE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09600" y="762000"/>
            <a:ext cx="6573838" cy="5872163"/>
          </a:xfrm>
          <a:noFill/>
        </p:spPr>
      </p:pic>
      <p:sp>
        <p:nvSpPr>
          <p:cNvPr id="115717" name="Text Box 5">
            <a:extLst>
              <a:ext uri="{FF2B5EF4-FFF2-40B4-BE49-F238E27FC236}">
                <a16:creationId xmlns:a16="http://schemas.microsoft.com/office/drawing/2014/main" id="{176DED24-E441-407E-B78E-D5AFD0C2DE73}"/>
              </a:ext>
            </a:extLst>
          </p:cNvPr>
          <p:cNvSpPr txBox="1">
            <a:spLocks noChangeArrowheads="1"/>
          </p:cNvSpPr>
          <p:nvPr/>
        </p:nvSpPr>
        <p:spPr bwMode="auto">
          <a:xfrm>
            <a:off x="0" y="0"/>
            <a:ext cx="5029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solidFill>
                  <a:srgbClr val="2F2FFF"/>
                </a:solidFill>
                <a:latin typeface="VNI-Times" pitchFamily="2" charset="0"/>
                <a:cs typeface="Times New Roman" panose="02020603050405020304" pitchFamily="18" charset="0"/>
              </a:rPr>
              <a:t>Ung thư thanh quản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5717"/>
                                        </p:tgtEl>
                                        <p:attrNameLst>
                                          <p:attrName>style.visibility</p:attrName>
                                        </p:attrNameLst>
                                      </p:cBhvr>
                                      <p:to>
                                        <p:strVal val="visible"/>
                                      </p:to>
                                    </p:set>
                                    <p:animEffect transition="in" filter="box(in)">
                                      <p:cBhvr>
                                        <p:cTn id="7" dur="500"/>
                                        <p:tgtEl>
                                          <p:spTgt spid="1157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15716"/>
                                        </p:tgtEl>
                                        <p:attrNameLst>
                                          <p:attrName>style.visibility</p:attrName>
                                        </p:attrNameLst>
                                      </p:cBhvr>
                                      <p:to>
                                        <p:strVal val="visible"/>
                                      </p:to>
                                    </p:set>
                                    <p:animEffect transition="in" filter="checkerboard(across)">
                                      <p:cBhvr>
                                        <p:cTn id="12" dur="500"/>
                                        <p:tgtEl>
                                          <p:spTgt spid="1157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2" name="Picture 4" descr="ung thu phoi">
            <a:extLst>
              <a:ext uri="{FF2B5EF4-FFF2-40B4-BE49-F238E27FC236}">
                <a16:creationId xmlns:a16="http://schemas.microsoft.com/office/drawing/2014/main" id="{49E0FD7F-43C6-4BC0-9304-333356A07202}"/>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28600" y="1143000"/>
            <a:ext cx="4114800" cy="4495800"/>
          </a:xfrm>
          <a:noFill/>
        </p:spPr>
      </p:pic>
      <p:sp>
        <p:nvSpPr>
          <p:cNvPr id="114696" name="Text Box 8">
            <a:extLst>
              <a:ext uri="{FF2B5EF4-FFF2-40B4-BE49-F238E27FC236}">
                <a16:creationId xmlns:a16="http://schemas.microsoft.com/office/drawing/2014/main" id="{2305A8CC-F7B1-49CF-80CF-D3ABC442AF32}"/>
              </a:ext>
            </a:extLst>
          </p:cNvPr>
          <p:cNvSpPr txBox="1">
            <a:spLocks noChangeArrowheads="1"/>
          </p:cNvSpPr>
          <p:nvPr/>
        </p:nvSpPr>
        <p:spPr bwMode="auto">
          <a:xfrm>
            <a:off x="838200" y="381000"/>
            <a:ext cx="5029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solidFill>
                  <a:srgbClr val="FF0000"/>
                </a:solidFill>
                <a:latin typeface=".VnTime" panose="020B7200000000000000" pitchFamily="34" charset="0"/>
              </a:rPr>
              <a:t>Ung thư phổi: </a:t>
            </a:r>
          </a:p>
        </p:txBody>
      </p:sp>
      <p:pic>
        <p:nvPicPr>
          <p:cNvPr id="41988" name="Picture 4">
            <a:extLst>
              <a:ext uri="{FF2B5EF4-FFF2-40B4-BE49-F238E27FC236}">
                <a16:creationId xmlns:a16="http://schemas.microsoft.com/office/drawing/2014/main" id="{7F8582F9-EF95-4655-8619-2ADB9672AD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6588" y="1066800"/>
            <a:ext cx="450532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4696"/>
                                        </p:tgtEl>
                                        <p:attrNameLst>
                                          <p:attrName>style.visibility</p:attrName>
                                        </p:attrNameLst>
                                      </p:cBhvr>
                                      <p:to>
                                        <p:strVal val="visible"/>
                                      </p:to>
                                    </p:set>
                                    <p:animEffect transition="in" filter="box(in)">
                                      <p:cBhvr>
                                        <p:cTn id="7" dur="500"/>
                                        <p:tgtEl>
                                          <p:spTgt spid="1146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14692"/>
                                        </p:tgtEl>
                                        <p:attrNameLst>
                                          <p:attrName>style.visibility</p:attrName>
                                        </p:attrNameLst>
                                      </p:cBhvr>
                                      <p:to>
                                        <p:strVal val="visible"/>
                                      </p:to>
                                    </p:set>
                                    <p:animEffect transition="in" filter="checkerboard(across)">
                                      <p:cBhvr>
                                        <p:cTn id="12" dur="500"/>
                                        <p:tgtEl>
                                          <p:spTgt spid="114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a:extLst>
              <a:ext uri="{FF2B5EF4-FFF2-40B4-BE49-F238E27FC236}">
                <a16:creationId xmlns:a16="http://schemas.microsoft.com/office/drawing/2014/main" id="{1C1E57F6-5E66-4FE4-A9A6-56145DB70C2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6203755-A2DD-4D8F-A192-3D2A8B34AC31}" type="slidenum">
              <a:rPr lang="en-US" altLang="en-US" sz="1400" smtClean="0"/>
              <a:pPr>
                <a:spcBef>
                  <a:spcPct val="0"/>
                </a:spcBef>
                <a:buFontTx/>
                <a:buNone/>
              </a:pPr>
              <a:t>33</a:t>
            </a:fld>
            <a:endParaRPr lang="en-US" altLang="en-US" sz="1400"/>
          </a:p>
        </p:txBody>
      </p:sp>
      <p:pic>
        <p:nvPicPr>
          <p:cNvPr id="2" name="Picture 2" descr="5341a0">
            <a:extLst>
              <a:ext uri="{FF2B5EF4-FFF2-40B4-BE49-F238E27FC236}">
                <a16:creationId xmlns:a16="http://schemas.microsoft.com/office/drawing/2014/main" id="{A3AB1CD6-D26A-4E0D-AFE2-52518A5739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0"/>
            <a:ext cx="4800600" cy="340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3" descr="6341a0">
            <a:extLst>
              <a:ext uri="{FF2B5EF4-FFF2-40B4-BE49-F238E27FC236}">
                <a16:creationId xmlns:a16="http://schemas.microsoft.com/office/drawing/2014/main" id="{367CA3C2-59FC-4522-A799-A36827EDEE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0"/>
            <a:ext cx="3352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4" descr="3341a0">
            <a:extLst>
              <a:ext uri="{FF2B5EF4-FFF2-40B4-BE49-F238E27FC236}">
                <a16:creationId xmlns:a16="http://schemas.microsoft.com/office/drawing/2014/main" id="{F6D369CB-C9DC-4369-84C8-7EBA3BF846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6338" y="0"/>
            <a:ext cx="288766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Rectangle 5">
            <a:extLst>
              <a:ext uri="{FF2B5EF4-FFF2-40B4-BE49-F238E27FC236}">
                <a16:creationId xmlns:a16="http://schemas.microsoft.com/office/drawing/2014/main" id="{7DF476F2-40F7-43BF-B259-FF659AB0648A}"/>
              </a:ext>
            </a:extLst>
          </p:cNvPr>
          <p:cNvSpPr>
            <a:spLocks noChangeArrowheads="1"/>
          </p:cNvSpPr>
          <p:nvPr/>
        </p:nvSpPr>
        <p:spPr bwMode="auto">
          <a:xfrm>
            <a:off x="0" y="2530475"/>
            <a:ext cx="2895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a:latin typeface="Times New Roman" panose="02020603050405020304" pitchFamily="18" charset="0"/>
              </a:rPr>
              <a:t>Bùi Thị Ẻm (46 tuổi) </a:t>
            </a:r>
          </a:p>
          <a:p>
            <a:pPr algn="ctr">
              <a:spcBef>
                <a:spcPct val="0"/>
              </a:spcBef>
              <a:buFontTx/>
              <a:buNone/>
            </a:pPr>
            <a:r>
              <a:rPr lang="en-US" altLang="en-US" sz="1800">
                <a:latin typeface="Times New Roman" panose="02020603050405020304" pitchFamily="18" charset="0"/>
              </a:rPr>
              <a:t>khối u nặng 15kg </a:t>
            </a:r>
          </a:p>
        </p:txBody>
      </p:sp>
      <p:pic>
        <p:nvPicPr>
          <p:cNvPr id="36870" name="Picture 6" descr="2-108e47c">
            <a:extLst>
              <a:ext uri="{FF2B5EF4-FFF2-40B4-BE49-F238E27FC236}">
                <a16:creationId xmlns:a16="http://schemas.microsoft.com/office/drawing/2014/main" id="{D321A9B3-F2F2-4178-8AD7-5840EB1739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530600"/>
            <a:ext cx="3352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7" descr="4341a0">
            <a:extLst>
              <a:ext uri="{FF2B5EF4-FFF2-40B4-BE49-F238E27FC236}">
                <a16:creationId xmlns:a16="http://schemas.microsoft.com/office/drawing/2014/main" id="{03BE30D5-BC28-41A5-934A-EA4370138AC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6375" y="3530600"/>
            <a:ext cx="35052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2" name="Picture 8" descr="1341a0">
            <a:extLst>
              <a:ext uri="{FF2B5EF4-FFF2-40B4-BE49-F238E27FC236}">
                <a16:creationId xmlns:a16="http://schemas.microsoft.com/office/drawing/2014/main" id="{8C792784-DD72-4BFA-835C-08B06DDB4B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3429000"/>
            <a:ext cx="2971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3" name="Text Box 9">
            <a:extLst>
              <a:ext uri="{FF2B5EF4-FFF2-40B4-BE49-F238E27FC236}">
                <a16:creationId xmlns:a16="http://schemas.microsoft.com/office/drawing/2014/main" id="{BEDC1A33-4BD8-4A87-88E3-67DC365DF4A2}"/>
              </a:ext>
            </a:extLst>
          </p:cNvPr>
          <p:cNvSpPr txBox="1">
            <a:spLocks noChangeArrowheads="1"/>
          </p:cNvSpPr>
          <p:nvPr/>
        </p:nvSpPr>
        <p:spPr bwMode="auto">
          <a:xfrm>
            <a:off x="0" y="0"/>
            <a:ext cx="1841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solidFill>
                  <a:srgbClr val="FF0000"/>
                </a:solidFill>
                <a:latin typeface="Times New Roman" panose="02020603050405020304" pitchFamily="18" charset="0"/>
              </a:rPr>
              <a:t>Phẫu thuật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6873"/>
                                        </p:tgtEl>
                                        <p:attrNameLst>
                                          <p:attrName>style.visibility</p:attrName>
                                        </p:attrNameLst>
                                      </p:cBhvr>
                                      <p:to>
                                        <p:strVal val="visible"/>
                                      </p:to>
                                    </p:set>
                                    <p:animEffect transition="in" filter="box(in)">
                                      <p:cBhvr>
                                        <p:cTn id="7" dur="500"/>
                                        <p:tgtEl>
                                          <p:spTgt spid="368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36869"/>
                                        </p:tgtEl>
                                        <p:attrNameLst>
                                          <p:attrName>style.visibility</p:attrName>
                                        </p:attrNameLst>
                                      </p:cBhvr>
                                      <p:to>
                                        <p:strVal val="visible"/>
                                      </p:to>
                                    </p:set>
                                    <p:animEffect transition="in" filter="box(in)">
                                      <p:cBhvr>
                                        <p:cTn id="15" dur="500"/>
                                        <p:tgtEl>
                                          <p:spTgt spid="3686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nodeType="clickEffect">
                                  <p:stCondLst>
                                    <p:cond delay="0"/>
                                  </p:stCondLst>
                                  <p:childTnLst>
                                    <p:set>
                                      <p:cBhvr>
                                        <p:cTn id="19" dur="1" fill="hold">
                                          <p:stCondLst>
                                            <p:cond delay="0"/>
                                          </p:stCondLst>
                                        </p:cTn>
                                        <p:tgtEl>
                                          <p:spTgt spid="36867"/>
                                        </p:tgtEl>
                                        <p:attrNameLst>
                                          <p:attrName>style.visibility</p:attrName>
                                        </p:attrNameLst>
                                      </p:cBhvr>
                                      <p:to>
                                        <p:strVal val="visible"/>
                                      </p:to>
                                    </p:set>
                                    <p:animEffect transition="in" filter="box(in)">
                                      <p:cBhvr>
                                        <p:cTn id="20" dur="500"/>
                                        <p:tgtEl>
                                          <p:spTgt spid="3686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nodeType="clickEffect">
                                  <p:stCondLst>
                                    <p:cond delay="0"/>
                                  </p:stCondLst>
                                  <p:childTnLst>
                                    <p:set>
                                      <p:cBhvr>
                                        <p:cTn id="24" dur="1" fill="hold">
                                          <p:stCondLst>
                                            <p:cond delay="0"/>
                                          </p:stCondLst>
                                        </p:cTn>
                                        <p:tgtEl>
                                          <p:spTgt spid="36868"/>
                                        </p:tgtEl>
                                        <p:attrNameLst>
                                          <p:attrName>style.visibility</p:attrName>
                                        </p:attrNameLst>
                                      </p:cBhvr>
                                      <p:to>
                                        <p:strVal val="visible"/>
                                      </p:to>
                                    </p:set>
                                    <p:animEffect transition="in" filter="box(in)">
                                      <p:cBhvr>
                                        <p:cTn id="25" dur="500"/>
                                        <p:tgtEl>
                                          <p:spTgt spid="3686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16" fill="hold" nodeType="clickEffect">
                                  <p:stCondLst>
                                    <p:cond delay="0"/>
                                  </p:stCondLst>
                                  <p:childTnLst>
                                    <p:set>
                                      <p:cBhvr>
                                        <p:cTn id="29" dur="1" fill="hold">
                                          <p:stCondLst>
                                            <p:cond delay="0"/>
                                          </p:stCondLst>
                                        </p:cTn>
                                        <p:tgtEl>
                                          <p:spTgt spid="36870"/>
                                        </p:tgtEl>
                                        <p:attrNameLst>
                                          <p:attrName>style.visibility</p:attrName>
                                        </p:attrNameLst>
                                      </p:cBhvr>
                                      <p:to>
                                        <p:strVal val="visible"/>
                                      </p:to>
                                    </p:set>
                                    <p:animEffect transition="in" filter="box(in)">
                                      <p:cBhvr>
                                        <p:cTn id="30" dur="500"/>
                                        <p:tgtEl>
                                          <p:spTgt spid="3687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ntr" presetSubtype="16" fill="hold" nodeType="clickEffect">
                                  <p:stCondLst>
                                    <p:cond delay="0"/>
                                  </p:stCondLst>
                                  <p:childTnLst>
                                    <p:set>
                                      <p:cBhvr>
                                        <p:cTn id="34" dur="1" fill="hold">
                                          <p:stCondLst>
                                            <p:cond delay="0"/>
                                          </p:stCondLst>
                                        </p:cTn>
                                        <p:tgtEl>
                                          <p:spTgt spid="36871"/>
                                        </p:tgtEl>
                                        <p:attrNameLst>
                                          <p:attrName>style.visibility</p:attrName>
                                        </p:attrNameLst>
                                      </p:cBhvr>
                                      <p:to>
                                        <p:strVal val="visible"/>
                                      </p:to>
                                    </p:set>
                                    <p:animEffect transition="in" filter="box(in)">
                                      <p:cBhvr>
                                        <p:cTn id="35" dur="500"/>
                                        <p:tgtEl>
                                          <p:spTgt spid="3687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16" fill="hold" nodeType="clickEffect">
                                  <p:stCondLst>
                                    <p:cond delay="0"/>
                                  </p:stCondLst>
                                  <p:childTnLst>
                                    <p:set>
                                      <p:cBhvr>
                                        <p:cTn id="39" dur="1" fill="hold">
                                          <p:stCondLst>
                                            <p:cond delay="0"/>
                                          </p:stCondLst>
                                        </p:cTn>
                                        <p:tgtEl>
                                          <p:spTgt spid="36872"/>
                                        </p:tgtEl>
                                        <p:attrNameLst>
                                          <p:attrName>style.visibility</p:attrName>
                                        </p:attrNameLst>
                                      </p:cBhvr>
                                      <p:to>
                                        <p:strVal val="visible"/>
                                      </p:to>
                                    </p:set>
                                    <p:animEffect transition="in" filter="box(in)">
                                      <p:cBhvr>
                                        <p:cTn id="40" dur="500"/>
                                        <p:tgtEl>
                                          <p:spTgt spid="368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p:bldP spid="3687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a:extLst>
              <a:ext uri="{FF2B5EF4-FFF2-40B4-BE49-F238E27FC236}">
                <a16:creationId xmlns:a16="http://schemas.microsoft.com/office/drawing/2014/main" id="{12CB16D1-179A-4C9E-B15E-72A655AD60C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88BF3F3-FD6D-490A-A823-E9D267790821}" type="slidenum">
              <a:rPr lang="en-US" altLang="en-US" sz="1400" smtClean="0"/>
              <a:pPr>
                <a:spcBef>
                  <a:spcPct val="0"/>
                </a:spcBef>
                <a:buFontTx/>
                <a:buNone/>
              </a:pPr>
              <a:t>34</a:t>
            </a:fld>
            <a:endParaRPr lang="en-US" altLang="en-US" sz="1400"/>
          </a:p>
        </p:txBody>
      </p:sp>
      <p:pic>
        <p:nvPicPr>
          <p:cNvPr id="2" name="Picture 2" descr="mauc73c8">
            <a:extLst>
              <a:ext uri="{FF2B5EF4-FFF2-40B4-BE49-F238E27FC236}">
                <a16:creationId xmlns:a16="http://schemas.microsoft.com/office/drawing/2014/main" id="{9DF5D7B5-2B14-492D-A548-E0EB12B3FB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267200" cy="327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3">
            <a:extLst>
              <a:ext uri="{FF2B5EF4-FFF2-40B4-BE49-F238E27FC236}">
                <a16:creationId xmlns:a16="http://schemas.microsoft.com/office/drawing/2014/main" id="{B57D19ED-EA4F-4C1F-835D-56F2138FC8FD}"/>
              </a:ext>
            </a:extLst>
          </p:cNvPr>
          <p:cNvSpPr>
            <a:spLocks noChangeArrowheads="1"/>
          </p:cNvSpPr>
          <p:nvPr/>
        </p:nvSpPr>
        <p:spPr bwMode="auto">
          <a:xfrm>
            <a:off x="2667000" y="0"/>
            <a:ext cx="1428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solidFill>
                  <a:srgbClr val="FF0000"/>
                </a:solidFill>
                <a:latin typeface="Times New Roman" panose="02020603050405020304" pitchFamily="18" charset="0"/>
              </a:rPr>
              <a:t>Hóa trị liệu </a:t>
            </a:r>
          </a:p>
        </p:txBody>
      </p:sp>
      <p:pic>
        <p:nvPicPr>
          <p:cNvPr id="37892" name="Picture 4" descr="3-20120601164513252">
            <a:extLst>
              <a:ext uri="{FF2B5EF4-FFF2-40B4-BE49-F238E27FC236}">
                <a16:creationId xmlns:a16="http://schemas.microsoft.com/office/drawing/2014/main" id="{371BC3C1-C95E-4199-BFF7-AB0CDD5F78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0"/>
            <a:ext cx="48768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Rectangle 5">
            <a:extLst>
              <a:ext uri="{FF2B5EF4-FFF2-40B4-BE49-F238E27FC236}">
                <a16:creationId xmlns:a16="http://schemas.microsoft.com/office/drawing/2014/main" id="{4AFD5B80-1B0A-4D01-861B-D2A2C7B65E9F}"/>
              </a:ext>
            </a:extLst>
          </p:cNvPr>
          <p:cNvSpPr>
            <a:spLocks noChangeArrowheads="1"/>
          </p:cNvSpPr>
          <p:nvPr/>
        </p:nvSpPr>
        <p:spPr bwMode="auto">
          <a:xfrm>
            <a:off x="5029200" y="2971800"/>
            <a:ext cx="31273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6979" tIns="0" rIns="26979" bIns="0"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latin typeface="Times New Roman" panose="02020603050405020304" pitchFamily="18" charset="0"/>
              </a:rPr>
              <a:t>Liệu pháp cấy hạt phóng xạ </a:t>
            </a:r>
          </a:p>
        </p:txBody>
      </p:sp>
      <p:pic>
        <p:nvPicPr>
          <p:cNvPr id="37894" name="Picture 6" descr="ungthu222143768">
            <a:extLst>
              <a:ext uri="{FF2B5EF4-FFF2-40B4-BE49-F238E27FC236}">
                <a16:creationId xmlns:a16="http://schemas.microsoft.com/office/drawing/2014/main" id="{BE36649A-FB92-4710-9B40-DCA8D2C6D4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3276600"/>
            <a:ext cx="4800600" cy="356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5" name="Text Box 7">
            <a:extLst>
              <a:ext uri="{FF2B5EF4-FFF2-40B4-BE49-F238E27FC236}">
                <a16:creationId xmlns:a16="http://schemas.microsoft.com/office/drawing/2014/main" id="{9414EF7D-5A5E-466A-B207-2A33B66A521F}"/>
              </a:ext>
            </a:extLst>
          </p:cNvPr>
          <p:cNvSpPr txBox="1">
            <a:spLocks noChangeArrowheads="1"/>
          </p:cNvSpPr>
          <p:nvPr/>
        </p:nvSpPr>
        <p:spPr bwMode="auto">
          <a:xfrm>
            <a:off x="4343400" y="3276600"/>
            <a:ext cx="48006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1800">
                <a:solidFill>
                  <a:schemeClr val="bg1"/>
                </a:solidFill>
                <a:latin typeface="Times New Roman" panose="02020603050405020304" pitchFamily="18" charset="0"/>
              </a:rPr>
              <a:t>“Bom thông minh” sẽ giải phóng thuốc trị ung thư và protein giúp tăng cường khả năng miễn dịch</a:t>
            </a:r>
          </a:p>
        </p:txBody>
      </p:sp>
      <p:sp>
        <p:nvSpPr>
          <p:cNvPr id="37896" name="Rectangle 8">
            <a:extLst>
              <a:ext uri="{FF2B5EF4-FFF2-40B4-BE49-F238E27FC236}">
                <a16:creationId xmlns:a16="http://schemas.microsoft.com/office/drawing/2014/main" id="{F6B31DED-3ADE-4EDE-A563-8DAE2007EC66}"/>
              </a:ext>
            </a:extLst>
          </p:cNvPr>
          <p:cNvSpPr>
            <a:spLocks noChangeArrowheads="1"/>
          </p:cNvSpPr>
          <p:nvPr/>
        </p:nvSpPr>
        <p:spPr bwMode="auto">
          <a:xfrm>
            <a:off x="7629525" y="0"/>
            <a:ext cx="15144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solidFill>
                  <a:srgbClr val="FF0000"/>
                </a:solidFill>
                <a:latin typeface="Times New Roman" panose="02020603050405020304" pitchFamily="18" charset="0"/>
              </a:rPr>
              <a:t>Xạ trị liệu </a:t>
            </a:r>
          </a:p>
        </p:txBody>
      </p:sp>
      <p:sp>
        <p:nvSpPr>
          <p:cNvPr id="37897" name="Rectangle 9">
            <a:extLst>
              <a:ext uri="{FF2B5EF4-FFF2-40B4-BE49-F238E27FC236}">
                <a16:creationId xmlns:a16="http://schemas.microsoft.com/office/drawing/2014/main" id="{4CA4B5B1-8DDE-4581-AD7E-AB16D1C4818E}"/>
              </a:ext>
            </a:extLst>
          </p:cNvPr>
          <p:cNvSpPr>
            <a:spLocks noChangeArrowheads="1"/>
          </p:cNvSpPr>
          <p:nvPr/>
        </p:nvSpPr>
        <p:spPr bwMode="auto">
          <a:xfrm>
            <a:off x="4352925" y="6507163"/>
            <a:ext cx="4791075" cy="336550"/>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a:solidFill>
                  <a:schemeClr val="bg1"/>
                </a:solidFill>
                <a:latin typeface="Times New Roman" panose="02020603050405020304" pitchFamily="18" charset="0"/>
              </a:rPr>
              <a:t>Miễn dịch trị liệu ( Tăng cường hệ miễn dịch) </a:t>
            </a:r>
          </a:p>
        </p:txBody>
      </p:sp>
      <p:pic>
        <p:nvPicPr>
          <p:cNvPr id="37898" name="Picture 10" descr="pyq1345215789">
            <a:extLst>
              <a:ext uri="{FF2B5EF4-FFF2-40B4-BE49-F238E27FC236}">
                <a16:creationId xmlns:a16="http://schemas.microsoft.com/office/drawing/2014/main" id="{C1B27E58-B88D-4E79-BE5E-76D2289D91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276600"/>
            <a:ext cx="4343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9" name="Rectangle 11">
            <a:extLst>
              <a:ext uri="{FF2B5EF4-FFF2-40B4-BE49-F238E27FC236}">
                <a16:creationId xmlns:a16="http://schemas.microsoft.com/office/drawing/2014/main" id="{2E9285CD-1EA8-4255-AF23-9C67B0BCCFD6}"/>
              </a:ext>
            </a:extLst>
          </p:cNvPr>
          <p:cNvSpPr>
            <a:spLocks noChangeArrowheads="1"/>
          </p:cNvSpPr>
          <p:nvPr/>
        </p:nvSpPr>
        <p:spPr bwMode="auto">
          <a:xfrm>
            <a:off x="2057400" y="6491288"/>
            <a:ext cx="2112963" cy="366712"/>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solidFill>
                  <a:schemeClr val="bg1"/>
                </a:solidFill>
                <a:latin typeface="Times New Roman" panose="02020603050405020304" pitchFamily="18" charset="0"/>
              </a:rPr>
              <a:t>Ức chế nội tiết tố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7891"/>
                                        </p:tgtEl>
                                        <p:attrNameLst>
                                          <p:attrName>style.visibility</p:attrName>
                                        </p:attrNameLst>
                                      </p:cBhvr>
                                      <p:to>
                                        <p:strVal val="visible"/>
                                      </p:to>
                                    </p:set>
                                    <p:animEffect transition="in" filter="box(in)">
                                      <p:cBhvr>
                                        <p:cTn id="10" dur="500"/>
                                        <p:tgtEl>
                                          <p:spTgt spid="3789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37892"/>
                                        </p:tgtEl>
                                        <p:attrNameLst>
                                          <p:attrName>style.visibility</p:attrName>
                                        </p:attrNameLst>
                                      </p:cBhvr>
                                      <p:to>
                                        <p:strVal val="visible"/>
                                      </p:to>
                                    </p:set>
                                    <p:animEffect transition="in" filter="box(in)">
                                      <p:cBhvr>
                                        <p:cTn id="15" dur="500"/>
                                        <p:tgtEl>
                                          <p:spTgt spid="37892"/>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37893"/>
                                        </p:tgtEl>
                                        <p:attrNameLst>
                                          <p:attrName>style.visibility</p:attrName>
                                        </p:attrNameLst>
                                      </p:cBhvr>
                                      <p:to>
                                        <p:strVal val="visible"/>
                                      </p:to>
                                    </p:set>
                                    <p:animEffect transition="in" filter="box(in)">
                                      <p:cBhvr>
                                        <p:cTn id="18" dur="500"/>
                                        <p:tgtEl>
                                          <p:spTgt spid="37893"/>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37896"/>
                                        </p:tgtEl>
                                        <p:attrNameLst>
                                          <p:attrName>style.visibility</p:attrName>
                                        </p:attrNameLst>
                                      </p:cBhvr>
                                      <p:to>
                                        <p:strVal val="visible"/>
                                      </p:to>
                                    </p:set>
                                    <p:animEffect transition="in" filter="box(in)">
                                      <p:cBhvr>
                                        <p:cTn id="21" dur="500"/>
                                        <p:tgtEl>
                                          <p:spTgt spid="3789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nodeType="clickEffect">
                                  <p:stCondLst>
                                    <p:cond delay="0"/>
                                  </p:stCondLst>
                                  <p:childTnLst>
                                    <p:set>
                                      <p:cBhvr>
                                        <p:cTn id="25" dur="1" fill="hold">
                                          <p:stCondLst>
                                            <p:cond delay="0"/>
                                          </p:stCondLst>
                                        </p:cTn>
                                        <p:tgtEl>
                                          <p:spTgt spid="37894"/>
                                        </p:tgtEl>
                                        <p:attrNameLst>
                                          <p:attrName>style.visibility</p:attrName>
                                        </p:attrNameLst>
                                      </p:cBhvr>
                                      <p:to>
                                        <p:strVal val="visible"/>
                                      </p:to>
                                    </p:set>
                                    <p:animEffect transition="in" filter="box(in)">
                                      <p:cBhvr>
                                        <p:cTn id="26" dur="500"/>
                                        <p:tgtEl>
                                          <p:spTgt spid="37894"/>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37895"/>
                                        </p:tgtEl>
                                        <p:attrNameLst>
                                          <p:attrName>style.visibility</p:attrName>
                                        </p:attrNameLst>
                                      </p:cBhvr>
                                      <p:to>
                                        <p:strVal val="visible"/>
                                      </p:to>
                                    </p:set>
                                    <p:animEffect transition="in" filter="box(in)">
                                      <p:cBhvr>
                                        <p:cTn id="29" dur="500"/>
                                        <p:tgtEl>
                                          <p:spTgt spid="37895"/>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37897"/>
                                        </p:tgtEl>
                                        <p:attrNameLst>
                                          <p:attrName>style.visibility</p:attrName>
                                        </p:attrNameLst>
                                      </p:cBhvr>
                                      <p:to>
                                        <p:strVal val="visible"/>
                                      </p:to>
                                    </p:set>
                                    <p:animEffect transition="in" filter="box(in)">
                                      <p:cBhvr>
                                        <p:cTn id="32" dur="500"/>
                                        <p:tgtEl>
                                          <p:spTgt spid="3789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37898"/>
                                        </p:tgtEl>
                                        <p:attrNameLst>
                                          <p:attrName>style.visibility</p:attrName>
                                        </p:attrNameLst>
                                      </p:cBhvr>
                                      <p:to>
                                        <p:strVal val="visible"/>
                                      </p:to>
                                    </p:set>
                                    <p:animEffect transition="in" filter="box(in)">
                                      <p:cBhvr>
                                        <p:cTn id="37" dur="500"/>
                                        <p:tgtEl>
                                          <p:spTgt spid="37898"/>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37899"/>
                                        </p:tgtEl>
                                        <p:attrNameLst>
                                          <p:attrName>style.visibility</p:attrName>
                                        </p:attrNameLst>
                                      </p:cBhvr>
                                      <p:to>
                                        <p:strVal val="visible"/>
                                      </p:to>
                                    </p:set>
                                    <p:animEffect transition="in" filter="box(in)">
                                      <p:cBhvr>
                                        <p:cTn id="40" dur="500"/>
                                        <p:tgtEl>
                                          <p:spTgt spid="378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p:bldP spid="37893" grpId="0"/>
      <p:bldP spid="37895" grpId="0"/>
      <p:bldP spid="37896" grpId="0"/>
      <p:bldP spid="37897" grpId="0" animBg="1"/>
      <p:bldP spid="3789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9">
            <a:extLst>
              <a:ext uri="{FF2B5EF4-FFF2-40B4-BE49-F238E27FC236}">
                <a16:creationId xmlns:a16="http://schemas.microsoft.com/office/drawing/2014/main" id="{9B7FC497-2D09-4E22-89FB-2957E0FE711C}"/>
              </a:ext>
            </a:extLst>
          </p:cNvPr>
          <p:cNvSpPr>
            <a:spLocks noChangeArrowheads="1"/>
          </p:cNvSpPr>
          <p:nvPr/>
        </p:nvSpPr>
        <p:spPr bwMode="auto">
          <a:xfrm>
            <a:off x="2057400" y="228600"/>
            <a:ext cx="5181600" cy="685800"/>
          </a:xfrm>
          <a:prstGeom prst="cloudCallout">
            <a:avLst>
              <a:gd name="adj1" fmla="val -43750"/>
              <a:gd name="adj2" fmla="val 70000"/>
            </a:avLst>
          </a:prstGeom>
          <a:solidFill>
            <a:srgbClr val="00FFFF"/>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a:latin typeface="Times New Roman" panose="02020603050405020304" pitchFamily="18" charset="0"/>
                <a:cs typeface="Times New Roman" panose="02020603050405020304" pitchFamily="18" charset="0"/>
              </a:rPr>
              <a:t>Di truyền y học là gì?</a:t>
            </a:r>
          </a:p>
        </p:txBody>
      </p:sp>
      <p:sp>
        <p:nvSpPr>
          <p:cNvPr id="6" name="Content Placeholder 2">
            <a:extLst>
              <a:ext uri="{FF2B5EF4-FFF2-40B4-BE49-F238E27FC236}">
                <a16:creationId xmlns:a16="http://schemas.microsoft.com/office/drawing/2014/main" id="{8AC0F21D-4E3F-4A60-AE37-82C05233EB8E}"/>
              </a:ext>
            </a:extLst>
          </p:cNvPr>
          <p:cNvSpPr>
            <a:spLocks noGrp="1"/>
          </p:cNvSpPr>
          <p:nvPr>
            <p:ph idx="1"/>
          </p:nvPr>
        </p:nvSpPr>
        <p:spPr>
          <a:xfrm>
            <a:off x="4419600" y="2971800"/>
            <a:ext cx="3733800" cy="457200"/>
          </a:xfrm>
          <a:solidFill>
            <a:schemeClr val="bg1"/>
          </a:solidFill>
          <a:ln>
            <a:solidFill>
              <a:srgbClr val="C00000"/>
            </a:solidFill>
            <a:miter lim="800000"/>
            <a:headEnd/>
            <a:tailEnd/>
          </a:ln>
        </p:spPr>
        <p:txBody>
          <a:bodyPr/>
          <a:lstStyle/>
          <a:p>
            <a:pPr marL="0" indent="0" algn="ctr">
              <a:buFontTx/>
              <a:buNone/>
            </a:pPr>
            <a:r>
              <a:rPr lang="fr-FR" altLang="en-US" sz="2400" b="1">
                <a:solidFill>
                  <a:srgbClr val="0000FF"/>
                </a:solidFill>
                <a:latin typeface="Times New Roman" panose="02020603050405020304" pitchFamily="18" charset="0"/>
                <a:cs typeface="Times New Roman" panose="02020603050405020304" pitchFamily="18" charset="0"/>
              </a:rPr>
              <a:t> </a:t>
            </a:r>
            <a:r>
              <a:rPr lang="fr-FR" altLang="en-US" sz="2400" b="1">
                <a:solidFill>
                  <a:srgbClr val="C00000"/>
                </a:solidFill>
                <a:latin typeface="Times New Roman" panose="02020603050405020304" pitchFamily="18" charset="0"/>
                <a:cs typeface="Times New Roman" panose="02020603050405020304" pitchFamily="18" charset="0"/>
              </a:rPr>
              <a:t>Cách phòng và chữa trị</a:t>
            </a:r>
            <a:endParaRPr lang="vi-VN" altLang="en-US" sz="2400" b="1">
              <a:solidFill>
                <a:srgbClr val="C00000"/>
              </a:solidFill>
              <a:latin typeface="Times New Roman" panose="02020603050405020304" pitchFamily="18" charset="0"/>
              <a:cs typeface="Times New Roman" panose="02020603050405020304" pitchFamily="18" charset="0"/>
            </a:endParaRPr>
          </a:p>
        </p:txBody>
      </p:sp>
      <p:sp>
        <p:nvSpPr>
          <p:cNvPr id="8196" name="Slide Number Placeholder 17">
            <a:extLst>
              <a:ext uri="{FF2B5EF4-FFF2-40B4-BE49-F238E27FC236}">
                <a16:creationId xmlns:a16="http://schemas.microsoft.com/office/drawing/2014/main" id="{10BE231A-E616-4386-8D01-A75B1DF4A5E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en-US" sz="1400">
              <a:latin typeface="Verdana" panose="020B0604030504040204" pitchFamily="34" charset="0"/>
            </a:endParaRPr>
          </a:p>
        </p:txBody>
      </p:sp>
      <p:sp>
        <p:nvSpPr>
          <p:cNvPr id="8" name="Rounded Rectangle 7">
            <a:extLst>
              <a:ext uri="{FF2B5EF4-FFF2-40B4-BE49-F238E27FC236}">
                <a16:creationId xmlns:a16="http://schemas.microsoft.com/office/drawing/2014/main" id="{F41716A6-CC9C-45DF-B2D0-7D8B324FA723}"/>
              </a:ext>
            </a:extLst>
          </p:cNvPr>
          <p:cNvSpPr/>
          <p:nvPr/>
        </p:nvSpPr>
        <p:spPr>
          <a:xfrm>
            <a:off x="3962400" y="1371600"/>
            <a:ext cx="4648200" cy="1066800"/>
          </a:xfrm>
          <a:prstGeom prst="roundRect">
            <a:avLst/>
          </a:prstGeom>
          <a:solidFill>
            <a:srgbClr val="FFFFCC"/>
          </a:solidFill>
          <a:ln>
            <a:solidFill>
              <a:srgbClr val="FFFF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400" dirty="0" err="1">
                <a:solidFill>
                  <a:srgbClr val="0000FF"/>
                </a:solidFill>
                <a:latin typeface="Times New Roman" pitchFamily="18" charset="0"/>
                <a:cs typeface="Times New Roman" pitchFamily="18" charset="0"/>
              </a:rPr>
              <a:t>Nghiên</a:t>
            </a:r>
            <a:r>
              <a:rPr lang="fr-FR" sz="2400" dirty="0">
                <a:solidFill>
                  <a:srgbClr val="0000FF"/>
                </a:solidFill>
                <a:latin typeface="Times New Roman" pitchFamily="18" charset="0"/>
                <a:cs typeface="Times New Roman" pitchFamily="18" charset="0"/>
              </a:rPr>
              <a:t> </a:t>
            </a:r>
            <a:r>
              <a:rPr lang="fr-FR" sz="2400" dirty="0" err="1">
                <a:solidFill>
                  <a:srgbClr val="0000FF"/>
                </a:solidFill>
                <a:latin typeface="Times New Roman" pitchFamily="18" charset="0"/>
                <a:cs typeface="Times New Roman" pitchFamily="18" charset="0"/>
              </a:rPr>
              <a:t>cứu</a:t>
            </a:r>
            <a:r>
              <a:rPr lang="fr-FR" sz="2400" dirty="0">
                <a:solidFill>
                  <a:srgbClr val="0000FF"/>
                </a:solidFill>
                <a:latin typeface="Times New Roman" pitchFamily="18" charset="0"/>
                <a:cs typeface="Times New Roman" pitchFamily="18" charset="0"/>
              </a:rPr>
              <a:t> </a:t>
            </a:r>
            <a:r>
              <a:rPr lang="fr-FR" sz="2400" dirty="0" err="1">
                <a:solidFill>
                  <a:srgbClr val="C00000"/>
                </a:solidFill>
                <a:latin typeface="Times New Roman" pitchFamily="18" charset="0"/>
                <a:cs typeface="Times New Roman" pitchFamily="18" charset="0"/>
              </a:rPr>
              <a:t>nguyên</a:t>
            </a:r>
            <a:r>
              <a:rPr lang="fr-FR" sz="2400" dirty="0">
                <a:solidFill>
                  <a:srgbClr val="C00000"/>
                </a:solidFill>
                <a:latin typeface="Times New Roman" pitchFamily="18" charset="0"/>
                <a:cs typeface="Times New Roman" pitchFamily="18" charset="0"/>
              </a:rPr>
              <a:t> </a:t>
            </a:r>
            <a:r>
              <a:rPr lang="fr-FR" sz="2400" dirty="0" err="1">
                <a:solidFill>
                  <a:srgbClr val="C00000"/>
                </a:solidFill>
                <a:latin typeface="Times New Roman" pitchFamily="18" charset="0"/>
                <a:cs typeface="Times New Roman" pitchFamily="18" charset="0"/>
              </a:rPr>
              <a:t>nhân</a:t>
            </a:r>
            <a:r>
              <a:rPr lang="fr-FR" sz="2400" dirty="0">
                <a:solidFill>
                  <a:srgbClr val="C00000"/>
                </a:solidFill>
                <a:latin typeface="Times New Roman" pitchFamily="18" charset="0"/>
                <a:cs typeface="Times New Roman" pitchFamily="18" charset="0"/>
              </a:rPr>
              <a:t>, </a:t>
            </a:r>
            <a:r>
              <a:rPr lang="fr-FR" sz="2400" dirty="0" err="1">
                <a:solidFill>
                  <a:srgbClr val="C00000"/>
                </a:solidFill>
                <a:latin typeface="Times New Roman" pitchFamily="18" charset="0"/>
                <a:cs typeface="Times New Roman" pitchFamily="18" charset="0"/>
              </a:rPr>
              <a:t>cơ</a:t>
            </a:r>
            <a:r>
              <a:rPr lang="fr-FR" sz="2400" dirty="0">
                <a:solidFill>
                  <a:srgbClr val="C00000"/>
                </a:solidFill>
                <a:latin typeface="Times New Roman" pitchFamily="18" charset="0"/>
                <a:cs typeface="Times New Roman" pitchFamily="18" charset="0"/>
              </a:rPr>
              <a:t> </a:t>
            </a:r>
            <a:r>
              <a:rPr lang="fr-FR" sz="2400" dirty="0" err="1">
                <a:solidFill>
                  <a:srgbClr val="C00000"/>
                </a:solidFill>
                <a:latin typeface="Times New Roman" pitchFamily="18" charset="0"/>
                <a:cs typeface="Times New Roman" pitchFamily="18" charset="0"/>
              </a:rPr>
              <a:t>chế</a:t>
            </a:r>
            <a:r>
              <a:rPr lang="fr-FR" sz="2400" dirty="0">
                <a:solidFill>
                  <a:srgbClr val="0000FF"/>
                </a:solidFill>
                <a:latin typeface="Times New Roman" pitchFamily="18" charset="0"/>
                <a:cs typeface="Times New Roman" pitchFamily="18" charset="0"/>
              </a:rPr>
              <a:t> </a:t>
            </a:r>
            <a:r>
              <a:rPr lang="fr-FR" sz="2400" dirty="0" err="1">
                <a:solidFill>
                  <a:srgbClr val="0000FF"/>
                </a:solidFill>
                <a:latin typeface="Times New Roman" pitchFamily="18" charset="0"/>
                <a:cs typeface="Times New Roman" pitchFamily="18" charset="0"/>
              </a:rPr>
              <a:t>phát</a:t>
            </a:r>
            <a:r>
              <a:rPr lang="fr-FR" sz="2400" dirty="0">
                <a:solidFill>
                  <a:srgbClr val="0000FF"/>
                </a:solidFill>
                <a:latin typeface="Times New Roman" pitchFamily="18" charset="0"/>
                <a:cs typeface="Times New Roman" pitchFamily="18" charset="0"/>
              </a:rPr>
              <a:t> </a:t>
            </a:r>
            <a:r>
              <a:rPr lang="fr-FR" sz="2400" dirty="0" err="1">
                <a:solidFill>
                  <a:srgbClr val="0000FF"/>
                </a:solidFill>
                <a:latin typeface="Times New Roman" pitchFamily="18" charset="0"/>
                <a:cs typeface="Times New Roman" pitchFamily="18" charset="0"/>
              </a:rPr>
              <a:t>sinh</a:t>
            </a:r>
            <a:r>
              <a:rPr lang="fr-FR" sz="2400" dirty="0">
                <a:solidFill>
                  <a:srgbClr val="0000FF"/>
                </a:solidFill>
                <a:latin typeface="Times New Roman" pitchFamily="18" charset="0"/>
                <a:cs typeface="Times New Roman" pitchFamily="18" charset="0"/>
              </a:rPr>
              <a:t> </a:t>
            </a:r>
            <a:r>
              <a:rPr lang="fr-FR" sz="2400" dirty="0" err="1">
                <a:solidFill>
                  <a:srgbClr val="0000FF"/>
                </a:solidFill>
                <a:latin typeface="Times New Roman" pitchFamily="18" charset="0"/>
                <a:cs typeface="Times New Roman" pitchFamily="18" charset="0"/>
              </a:rPr>
              <a:t>bệnh</a:t>
            </a:r>
            <a:r>
              <a:rPr lang="fr-FR" sz="2400" dirty="0">
                <a:solidFill>
                  <a:srgbClr val="0000FF"/>
                </a:solidFill>
                <a:latin typeface="Times New Roman" pitchFamily="18" charset="0"/>
                <a:cs typeface="Times New Roman" pitchFamily="18" charset="0"/>
              </a:rPr>
              <a:t> di </a:t>
            </a:r>
            <a:r>
              <a:rPr lang="fr-FR" sz="2400" dirty="0" err="1">
                <a:solidFill>
                  <a:srgbClr val="0000FF"/>
                </a:solidFill>
                <a:latin typeface="Times New Roman" pitchFamily="18" charset="0"/>
                <a:cs typeface="Times New Roman" pitchFamily="18" charset="0"/>
              </a:rPr>
              <a:t>truyền</a:t>
            </a:r>
            <a:r>
              <a:rPr lang="fr-FR" sz="2400" dirty="0">
                <a:solidFill>
                  <a:srgbClr val="0000FF"/>
                </a:solidFill>
                <a:latin typeface="Times New Roman" pitchFamily="18" charset="0"/>
                <a:cs typeface="Times New Roman" pitchFamily="18" charset="0"/>
              </a:rPr>
              <a:t> ở </a:t>
            </a:r>
            <a:r>
              <a:rPr lang="fr-FR" sz="2400" dirty="0" err="1">
                <a:solidFill>
                  <a:srgbClr val="0000FF"/>
                </a:solidFill>
                <a:latin typeface="Times New Roman" pitchFamily="18" charset="0"/>
                <a:cs typeface="Times New Roman" pitchFamily="18" charset="0"/>
              </a:rPr>
              <a:t>người</a:t>
            </a:r>
            <a:endParaRPr lang="en-US" sz="2400" dirty="0">
              <a:solidFill>
                <a:srgbClr val="0000FF"/>
              </a:solidFill>
              <a:latin typeface="Times New Roman" pitchFamily="18" charset="0"/>
              <a:cs typeface="Times New Roman" pitchFamily="18" charset="0"/>
            </a:endParaRPr>
          </a:p>
        </p:txBody>
      </p:sp>
      <p:sp>
        <p:nvSpPr>
          <p:cNvPr id="9" name="Rounded Rectangle 8">
            <a:extLst>
              <a:ext uri="{FF2B5EF4-FFF2-40B4-BE49-F238E27FC236}">
                <a16:creationId xmlns:a16="http://schemas.microsoft.com/office/drawing/2014/main" id="{4A913407-52F2-41D5-9255-ADD06D90C708}"/>
              </a:ext>
            </a:extLst>
          </p:cNvPr>
          <p:cNvSpPr/>
          <p:nvPr/>
        </p:nvSpPr>
        <p:spPr>
          <a:xfrm>
            <a:off x="609600" y="1447800"/>
            <a:ext cx="2957264" cy="990600"/>
          </a:xfrm>
          <a:prstGeom prst="roundRect">
            <a:avLst/>
          </a:prstGeom>
          <a:solidFill>
            <a:srgbClr val="FFFFCC"/>
          </a:solidFill>
          <a:ln>
            <a:solidFill>
              <a:srgbClr val="FFFF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400" dirty="0">
                <a:solidFill>
                  <a:srgbClr val="0000FF"/>
                </a:solidFill>
                <a:latin typeface="Times New Roman" pitchFamily="18" charset="0"/>
                <a:cs typeface="Times New Roman" pitchFamily="18" charset="0"/>
              </a:rPr>
              <a:t> Là 1 </a:t>
            </a:r>
            <a:r>
              <a:rPr lang="fr-FR" sz="2400" dirty="0" err="1">
                <a:solidFill>
                  <a:srgbClr val="0000FF"/>
                </a:solidFill>
                <a:latin typeface="Times New Roman" pitchFamily="18" charset="0"/>
                <a:cs typeface="Times New Roman" pitchFamily="18" charset="0"/>
              </a:rPr>
              <a:t>bộ</a:t>
            </a:r>
            <a:r>
              <a:rPr lang="fr-FR" sz="2400" dirty="0">
                <a:solidFill>
                  <a:srgbClr val="0000FF"/>
                </a:solidFill>
                <a:latin typeface="Times New Roman" pitchFamily="18" charset="0"/>
                <a:cs typeface="Times New Roman" pitchFamily="18" charset="0"/>
              </a:rPr>
              <a:t> </a:t>
            </a:r>
            <a:r>
              <a:rPr lang="fr-FR" sz="2400" dirty="0" err="1">
                <a:solidFill>
                  <a:srgbClr val="0000FF"/>
                </a:solidFill>
                <a:latin typeface="Times New Roman" pitchFamily="18" charset="0"/>
                <a:cs typeface="Times New Roman" pitchFamily="18" charset="0"/>
              </a:rPr>
              <a:t>phận</a:t>
            </a:r>
            <a:r>
              <a:rPr lang="fr-FR" sz="2400" dirty="0">
                <a:solidFill>
                  <a:srgbClr val="0000FF"/>
                </a:solidFill>
                <a:latin typeface="Times New Roman" pitchFamily="18" charset="0"/>
                <a:cs typeface="Times New Roman" pitchFamily="18" charset="0"/>
              </a:rPr>
              <a:t> </a:t>
            </a:r>
            <a:r>
              <a:rPr lang="fr-FR" sz="2400" dirty="0" err="1">
                <a:solidFill>
                  <a:srgbClr val="0000FF"/>
                </a:solidFill>
                <a:latin typeface="Times New Roman" pitchFamily="18" charset="0"/>
                <a:cs typeface="Times New Roman" pitchFamily="18" charset="0"/>
              </a:rPr>
              <a:t>của</a:t>
            </a:r>
            <a:r>
              <a:rPr lang="fr-FR" sz="2400" dirty="0">
                <a:solidFill>
                  <a:srgbClr val="0000FF"/>
                </a:solidFill>
                <a:latin typeface="Times New Roman" pitchFamily="18" charset="0"/>
                <a:cs typeface="Times New Roman" pitchFamily="18" charset="0"/>
              </a:rPr>
              <a:t> </a:t>
            </a:r>
          </a:p>
          <a:p>
            <a:pPr algn="ctr" fontAlgn="auto">
              <a:spcBef>
                <a:spcPts val="0"/>
              </a:spcBef>
              <a:spcAft>
                <a:spcPts val="0"/>
              </a:spcAft>
              <a:defRPr/>
            </a:pPr>
            <a:r>
              <a:rPr lang="fr-FR" sz="2400" dirty="0">
                <a:solidFill>
                  <a:srgbClr val="C00000"/>
                </a:solidFill>
                <a:latin typeface="Times New Roman" pitchFamily="18" charset="0"/>
                <a:cs typeface="Times New Roman" pitchFamily="18" charset="0"/>
              </a:rPr>
              <a:t>di </a:t>
            </a:r>
            <a:r>
              <a:rPr lang="fr-FR" sz="2400" dirty="0" err="1">
                <a:solidFill>
                  <a:srgbClr val="C00000"/>
                </a:solidFill>
                <a:latin typeface="Times New Roman" pitchFamily="18" charset="0"/>
                <a:cs typeface="Times New Roman" pitchFamily="18" charset="0"/>
              </a:rPr>
              <a:t>truyền</a:t>
            </a:r>
            <a:r>
              <a:rPr lang="fr-FR" sz="2400" dirty="0">
                <a:solidFill>
                  <a:srgbClr val="C00000"/>
                </a:solidFill>
                <a:latin typeface="Times New Roman" pitchFamily="18" charset="0"/>
                <a:cs typeface="Times New Roman" pitchFamily="18" charset="0"/>
              </a:rPr>
              <a:t> </a:t>
            </a:r>
            <a:r>
              <a:rPr lang="fr-FR" sz="2400" err="1">
                <a:solidFill>
                  <a:srgbClr val="C00000"/>
                </a:solidFill>
                <a:latin typeface="Times New Roman" pitchFamily="18" charset="0"/>
                <a:cs typeface="Times New Roman" pitchFamily="18" charset="0"/>
              </a:rPr>
              <a:t>học</a:t>
            </a:r>
            <a:r>
              <a:rPr lang="fr-FR" sz="2400">
                <a:solidFill>
                  <a:srgbClr val="C00000"/>
                </a:solidFill>
                <a:latin typeface="Times New Roman" pitchFamily="18" charset="0"/>
                <a:cs typeface="Times New Roman" pitchFamily="18" charset="0"/>
              </a:rPr>
              <a:t> người</a:t>
            </a:r>
            <a:endParaRPr lang="vi-VN" sz="2400" dirty="0">
              <a:solidFill>
                <a:srgbClr val="C00000"/>
              </a:solidFill>
              <a:latin typeface="Times New Roman" pitchFamily="18" charset="0"/>
              <a:cs typeface="Times New Roman" pitchFamily="18" charset="0"/>
            </a:endParaRPr>
          </a:p>
        </p:txBody>
      </p:sp>
      <p:grpSp>
        <p:nvGrpSpPr>
          <p:cNvPr id="2" name="Group 15">
            <a:extLst>
              <a:ext uri="{FF2B5EF4-FFF2-40B4-BE49-F238E27FC236}">
                <a16:creationId xmlns:a16="http://schemas.microsoft.com/office/drawing/2014/main" id="{45325914-27E9-4E8F-8841-0DC00CF1B3A5}"/>
              </a:ext>
            </a:extLst>
          </p:cNvPr>
          <p:cNvGrpSpPr>
            <a:grpSpLocks/>
          </p:cNvGrpSpPr>
          <p:nvPr/>
        </p:nvGrpSpPr>
        <p:grpSpPr bwMode="auto">
          <a:xfrm>
            <a:off x="2814638" y="957263"/>
            <a:ext cx="3433762" cy="414337"/>
            <a:chOff x="2814936" y="880668"/>
            <a:chExt cx="3509664" cy="567132"/>
          </a:xfrm>
        </p:grpSpPr>
        <p:cxnSp>
          <p:nvCxnSpPr>
            <p:cNvPr id="10" name="Straight Connector 9">
              <a:extLst>
                <a:ext uri="{FF2B5EF4-FFF2-40B4-BE49-F238E27FC236}">
                  <a16:creationId xmlns:a16="http://schemas.microsoft.com/office/drawing/2014/main" id="{0AAFC6E9-552B-4E0A-83CE-E33BB8DDAC6D}"/>
                </a:ext>
              </a:extLst>
            </p:cNvPr>
            <p:cNvCxnSpPr/>
            <p:nvPr/>
          </p:nvCxnSpPr>
          <p:spPr>
            <a:xfrm rot="10800000" flipV="1">
              <a:off x="2814936" y="880668"/>
              <a:ext cx="1668024" cy="5671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BCAD0F8-8CAE-422D-97E6-14534FDE8465}"/>
                </a:ext>
              </a:extLst>
            </p:cNvPr>
            <p:cNvCxnSpPr/>
            <p:nvPr/>
          </p:nvCxnSpPr>
          <p:spPr>
            <a:xfrm>
              <a:off x="4482960" y="882840"/>
              <a:ext cx="1841640" cy="5649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2" name="Picture 11">
            <a:extLst>
              <a:ext uri="{FF2B5EF4-FFF2-40B4-BE49-F238E27FC236}">
                <a16:creationId xmlns:a16="http://schemas.microsoft.com/office/drawing/2014/main" id="{B8690F6A-6BE5-4ED5-B396-BF86B371866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65850" y="2438400"/>
            <a:ext cx="1333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17">
            <a:extLst>
              <a:ext uri="{FF2B5EF4-FFF2-40B4-BE49-F238E27FC236}">
                <a16:creationId xmlns:a16="http://schemas.microsoft.com/office/drawing/2014/main" id="{A2067ACD-6359-4120-AA07-6C3EF6C540ED}"/>
              </a:ext>
            </a:extLst>
          </p:cNvPr>
          <p:cNvGrpSpPr>
            <a:grpSpLocks/>
          </p:cNvGrpSpPr>
          <p:nvPr/>
        </p:nvGrpSpPr>
        <p:grpSpPr bwMode="auto">
          <a:xfrm>
            <a:off x="685800" y="3657600"/>
            <a:ext cx="7848600" cy="990600"/>
            <a:chOff x="914400" y="4419600"/>
            <a:chExt cx="7924800" cy="990600"/>
          </a:xfrm>
        </p:grpSpPr>
        <p:sp>
          <p:nvSpPr>
            <p:cNvPr id="8215" name="AutoShape 11">
              <a:extLst>
                <a:ext uri="{FF2B5EF4-FFF2-40B4-BE49-F238E27FC236}">
                  <a16:creationId xmlns:a16="http://schemas.microsoft.com/office/drawing/2014/main" id="{B39DD4AA-C096-4766-B2CE-6A72630DF2D6}"/>
                </a:ext>
              </a:extLst>
            </p:cNvPr>
            <p:cNvSpPr>
              <a:spLocks noChangeArrowheads="1"/>
            </p:cNvSpPr>
            <p:nvPr/>
          </p:nvSpPr>
          <p:spPr bwMode="auto">
            <a:xfrm>
              <a:off x="914400" y="4419600"/>
              <a:ext cx="7924800" cy="990600"/>
            </a:xfrm>
            <a:prstGeom prst="cloudCallout">
              <a:avLst>
                <a:gd name="adj1" fmla="val -33255"/>
                <a:gd name="adj2" fmla="val 54546"/>
              </a:avLst>
            </a:prstGeom>
            <a:solidFill>
              <a:srgbClr val="00FFFF"/>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endParaRPr lang="en-US" altLang="en-US" sz="2400">
                <a:latin typeface="Times New Roman" panose="02020603050405020304" pitchFamily="18" charset="0"/>
                <a:cs typeface="Times New Roman" panose="02020603050405020304" pitchFamily="18" charset="0"/>
              </a:endParaRPr>
            </a:p>
            <a:p>
              <a:pPr algn="ct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8216" name="Rectangle 16">
              <a:extLst>
                <a:ext uri="{FF2B5EF4-FFF2-40B4-BE49-F238E27FC236}">
                  <a16:creationId xmlns:a16="http://schemas.microsoft.com/office/drawing/2014/main" id="{F98238FE-0A11-4812-AE75-88A504BBBABA}"/>
                </a:ext>
              </a:extLst>
            </p:cNvPr>
            <p:cNvSpPr>
              <a:spLocks noChangeArrowheads="1"/>
            </p:cNvSpPr>
            <p:nvPr/>
          </p:nvSpPr>
          <p:spPr bwMode="auto">
            <a:xfrm>
              <a:off x="1295399" y="4495800"/>
              <a:ext cx="723604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a:latin typeface="Times New Roman" panose="02020603050405020304" pitchFamily="18" charset="0"/>
                  <a:cs typeface="Times New Roman" panose="02020603050405020304" pitchFamily="18" charset="0"/>
                </a:rPr>
                <a:t>Xét ở cấp độ nghiên cứu, có thể chia các bệnh di truyền ở người thành mấy nhóm lớn?</a:t>
              </a:r>
              <a:endParaRPr lang="vi-VN" altLang="en-US" sz="2400">
                <a:latin typeface="Verdana" panose="020B0604030504040204" pitchFamily="34" charset="0"/>
              </a:endParaRPr>
            </a:p>
          </p:txBody>
        </p:sp>
      </p:grpSp>
      <p:grpSp>
        <p:nvGrpSpPr>
          <p:cNvPr id="4" name="Group 18">
            <a:extLst>
              <a:ext uri="{FF2B5EF4-FFF2-40B4-BE49-F238E27FC236}">
                <a16:creationId xmlns:a16="http://schemas.microsoft.com/office/drawing/2014/main" id="{DA1F3163-9FE3-4E77-A138-BA2047192EE5}"/>
              </a:ext>
            </a:extLst>
          </p:cNvPr>
          <p:cNvGrpSpPr>
            <a:grpSpLocks/>
          </p:cNvGrpSpPr>
          <p:nvPr/>
        </p:nvGrpSpPr>
        <p:grpSpPr bwMode="auto">
          <a:xfrm>
            <a:off x="2743200" y="4648200"/>
            <a:ext cx="3433763" cy="414338"/>
            <a:chOff x="2814936" y="880668"/>
            <a:chExt cx="3509664" cy="567132"/>
          </a:xfrm>
        </p:grpSpPr>
        <p:cxnSp>
          <p:nvCxnSpPr>
            <p:cNvPr id="20" name="Straight Connector 19">
              <a:extLst>
                <a:ext uri="{FF2B5EF4-FFF2-40B4-BE49-F238E27FC236}">
                  <a16:creationId xmlns:a16="http://schemas.microsoft.com/office/drawing/2014/main" id="{620CC3A7-809F-40D0-87EB-2B616251EC65}"/>
                </a:ext>
              </a:extLst>
            </p:cNvPr>
            <p:cNvCxnSpPr/>
            <p:nvPr/>
          </p:nvCxnSpPr>
          <p:spPr>
            <a:xfrm rot="10800000" flipV="1">
              <a:off x="2814936" y="880668"/>
              <a:ext cx="1668023" cy="5671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EB9DDF4-04FA-4DFC-9E8F-6E752B06B0A6}"/>
                </a:ext>
              </a:extLst>
            </p:cNvPr>
            <p:cNvCxnSpPr/>
            <p:nvPr/>
          </p:nvCxnSpPr>
          <p:spPr>
            <a:xfrm>
              <a:off x="4482959" y="882842"/>
              <a:ext cx="1841641" cy="56495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Rounded Rectangle 24">
            <a:extLst>
              <a:ext uri="{FF2B5EF4-FFF2-40B4-BE49-F238E27FC236}">
                <a16:creationId xmlns:a16="http://schemas.microsoft.com/office/drawing/2014/main" id="{B756CFB3-74B5-41A5-951C-E4EE9A44C881}"/>
              </a:ext>
            </a:extLst>
          </p:cNvPr>
          <p:cNvSpPr/>
          <p:nvPr/>
        </p:nvSpPr>
        <p:spPr>
          <a:xfrm>
            <a:off x="395536" y="5105400"/>
            <a:ext cx="3414464" cy="990600"/>
          </a:xfrm>
          <a:prstGeom prst="roundRect">
            <a:avLst/>
          </a:prstGeom>
          <a:solidFill>
            <a:srgbClr val="FFFFCC"/>
          </a:solidFill>
          <a:ln>
            <a:solidFill>
              <a:srgbClr val="FFFF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400">
                <a:solidFill>
                  <a:srgbClr val="0000FF"/>
                </a:solidFill>
                <a:latin typeface="Times New Roman" pitchFamily="18" charset="0"/>
                <a:cs typeface="Times New Roman" pitchFamily="18" charset="0"/>
              </a:rPr>
              <a:t> </a:t>
            </a:r>
            <a:r>
              <a:rPr lang="en-US" sz="2400" u="sng">
                <a:solidFill>
                  <a:srgbClr val="C00000"/>
                </a:solidFill>
                <a:latin typeface="Times New Roman" pitchFamily="18" charset="0"/>
                <a:cs typeface="Times New Roman" pitchFamily="18" charset="0"/>
              </a:rPr>
              <a:t>Bệnh di truyền phân tử</a:t>
            </a:r>
            <a:r>
              <a:rPr lang="en-US" sz="2400">
                <a:solidFill>
                  <a:srgbClr val="C00000"/>
                </a:solidFill>
                <a:latin typeface="Times New Roman" pitchFamily="18" charset="0"/>
                <a:cs typeface="Times New Roman" pitchFamily="18" charset="0"/>
              </a:rPr>
              <a:t> </a:t>
            </a:r>
            <a:r>
              <a:rPr lang="en-US" sz="2400">
                <a:solidFill>
                  <a:schemeClr val="tx1"/>
                </a:solidFill>
                <a:latin typeface="Times New Roman" pitchFamily="18" charset="0"/>
                <a:cs typeface="Times New Roman" pitchFamily="18" charset="0"/>
              </a:rPr>
              <a:t>(do đột biến gen)</a:t>
            </a:r>
            <a:endParaRPr lang="vi-VN" sz="2400" dirty="0">
              <a:solidFill>
                <a:schemeClr val="tx1"/>
              </a:solidFill>
              <a:latin typeface="Times New Roman" pitchFamily="18" charset="0"/>
              <a:cs typeface="Times New Roman" pitchFamily="18" charset="0"/>
            </a:endParaRPr>
          </a:p>
        </p:txBody>
      </p:sp>
      <p:sp>
        <p:nvSpPr>
          <p:cNvPr id="26" name="Rounded Rectangle 25">
            <a:extLst>
              <a:ext uri="{FF2B5EF4-FFF2-40B4-BE49-F238E27FC236}">
                <a16:creationId xmlns:a16="http://schemas.microsoft.com/office/drawing/2014/main" id="{57BEAD6B-EFAA-4DDA-94BA-834A09A1E2A6}"/>
              </a:ext>
            </a:extLst>
          </p:cNvPr>
          <p:cNvSpPr/>
          <p:nvPr/>
        </p:nvSpPr>
        <p:spPr>
          <a:xfrm>
            <a:off x="4267200" y="5105400"/>
            <a:ext cx="4252664" cy="990600"/>
          </a:xfrm>
          <a:prstGeom prst="roundRect">
            <a:avLst/>
          </a:prstGeom>
          <a:solidFill>
            <a:srgbClr val="FFFFCC"/>
          </a:solidFill>
          <a:ln>
            <a:solidFill>
              <a:srgbClr val="FFFF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400">
                <a:solidFill>
                  <a:srgbClr val="C00000"/>
                </a:solidFill>
                <a:latin typeface="Times New Roman" pitchFamily="18" charset="0"/>
                <a:cs typeface="Times New Roman" pitchFamily="18" charset="0"/>
              </a:rPr>
              <a:t> </a:t>
            </a:r>
            <a:r>
              <a:rPr lang="en-US" sz="2400" u="sng">
                <a:solidFill>
                  <a:srgbClr val="C00000"/>
                </a:solidFill>
                <a:latin typeface="Times New Roman" pitchFamily="18" charset="0"/>
                <a:cs typeface="Times New Roman" pitchFamily="18" charset="0"/>
              </a:rPr>
              <a:t>Hội chứng di truyền</a:t>
            </a:r>
            <a:r>
              <a:rPr lang="en-US" sz="2400">
                <a:solidFill>
                  <a:srgbClr val="C00000"/>
                </a:solidFill>
                <a:latin typeface="Times New Roman" pitchFamily="18" charset="0"/>
                <a:cs typeface="Times New Roman" pitchFamily="18" charset="0"/>
              </a:rPr>
              <a:t> </a:t>
            </a:r>
          </a:p>
          <a:p>
            <a:pPr algn="ctr" fontAlgn="auto">
              <a:spcBef>
                <a:spcPts val="0"/>
              </a:spcBef>
              <a:spcAft>
                <a:spcPts val="0"/>
              </a:spcAft>
              <a:defRPr/>
            </a:pPr>
            <a:r>
              <a:rPr lang="en-US" sz="2400">
                <a:solidFill>
                  <a:schemeClr val="tx1"/>
                </a:solidFill>
                <a:latin typeface="Times New Roman" pitchFamily="18" charset="0"/>
                <a:cs typeface="Times New Roman" pitchFamily="18" charset="0"/>
              </a:rPr>
              <a:t>(liên quan đến đột biến NST)</a:t>
            </a:r>
            <a:endParaRPr lang="vi-VN" sz="24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par>
                          <p:cTn id="8" fill="hold" nodeType="afterGroup">
                            <p:stCondLst>
                              <p:cond delay="500"/>
                            </p:stCondLst>
                            <p:childTnLst>
                              <p:par>
                                <p:cTn id="9" presetID="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1000"/>
                            </p:stCondLst>
                            <p:childTnLst>
                              <p:par>
                                <p:cTn id="14" presetID="2" presetClass="entr" presetSubtype="4"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1500" fill="hold"/>
                                        <p:tgtEl>
                                          <p:spTgt spid="8"/>
                                        </p:tgtEl>
                                        <p:attrNameLst>
                                          <p:attrName>ppt_x</p:attrName>
                                        </p:attrNameLst>
                                      </p:cBhvr>
                                      <p:tavLst>
                                        <p:tav tm="0">
                                          <p:val>
                                            <p:strVal val="#ppt_x"/>
                                          </p:val>
                                        </p:tav>
                                        <p:tav tm="100000">
                                          <p:val>
                                            <p:strVal val="#ppt_x"/>
                                          </p:val>
                                        </p:tav>
                                      </p:tavLst>
                                    </p:anim>
                                    <p:anim calcmode="lin" valueType="num">
                                      <p:cBhvr additive="base">
                                        <p:cTn id="17" dur="1500" fill="hold"/>
                                        <p:tgtEl>
                                          <p:spTgt spid="8"/>
                                        </p:tgtEl>
                                        <p:attrNameLst>
                                          <p:attrName>ppt_y</p:attrName>
                                        </p:attrNameLst>
                                      </p:cBhvr>
                                      <p:tavLst>
                                        <p:tav tm="0">
                                          <p:val>
                                            <p:strVal val="1+#ppt_h/2"/>
                                          </p:val>
                                        </p:tav>
                                        <p:tav tm="100000">
                                          <p:val>
                                            <p:strVal val="#ppt_y"/>
                                          </p:val>
                                        </p:tav>
                                      </p:tavLst>
                                    </p:anim>
                                  </p:childTnLst>
                                </p:cTn>
                              </p:par>
                            </p:childTnLst>
                          </p:cTn>
                        </p:par>
                        <p:par>
                          <p:cTn id="18" fill="hold" nodeType="afterGroup">
                            <p:stCondLst>
                              <p:cond delay="2500"/>
                            </p:stCondLst>
                            <p:childTnLst>
                              <p:par>
                                <p:cTn id="19" presetID="2" presetClass="entr" presetSubtype="12"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0-#ppt_w/2"/>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3000"/>
                            </p:stCondLst>
                            <p:childTnLst>
                              <p:par>
                                <p:cTn id="24" presetID="10" presetClass="entr" presetSubtype="0" fill="hold" grpId="0" nodeType="afterEffect">
                                  <p:stCondLst>
                                    <p:cond delay="0"/>
                                  </p:stCondLst>
                                  <p:childTnLst>
                                    <p:set>
                                      <p:cBhvr>
                                        <p:cTn id="25" dur="1" fill="hold">
                                          <p:stCondLst>
                                            <p:cond delay="0"/>
                                          </p:stCondLst>
                                        </p:cTn>
                                        <p:tgtEl>
                                          <p:spTgt spid="6">
                                            <p:bg/>
                                          </p:spTgt>
                                        </p:tgtEl>
                                        <p:attrNameLst>
                                          <p:attrName>style.visibility</p:attrName>
                                        </p:attrNameLst>
                                      </p:cBhvr>
                                      <p:to>
                                        <p:strVal val="visible"/>
                                      </p:to>
                                    </p:set>
                                    <p:animEffect transition="in" filter="fade">
                                      <p:cBhvr>
                                        <p:cTn id="26" dur="500"/>
                                        <p:tgtEl>
                                          <p:spTgt spid="6">
                                            <p:bg/>
                                          </p:spTgt>
                                        </p:tgtEl>
                                      </p:cBhvr>
                                    </p:animEffect>
                                  </p:childTnLst>
                                </p:cTn>
                              </p:par>
                            </p:childTnLst>
                          </p:cTn>
                        </p:par>
                        <p:par>
                          <p:cTn id="27" fill="hold" nodeType="afterGroup">
                            <p:stCondLst>
                              <p:cond delay="3500"/>
                            </p:stCondLst>
                            <p:childTnLst>
                              <p:par>
                                <p:cTn id="28" presetID="10" presetClass="entr" presetSubtype="0" fill="hold" grpId="0" nodeType="after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fade">
                                      <p:cBhvr>
                                        <p:cTn id="30" dur="500"/>
                                        <p:tgtEl>
                                          <p:spTgt spid="6">
                                            <p:txEl>
                                              <p:pRg st="0" end="0"/>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ntr" presetSubtype="16"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box(in)">
                                      <p:cBhvr>
                                        <p:cTn id="35" dur="500"/>
                                        <p:tgtEl>
                                          <p:spTgt spid="3"/>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16"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box(in)">
                                      <p:cBhvr>
                                        <p:cTn id="40" dur="500"/>
                                        <p:tgtEl>
                                          <p:spTgt spid="4"/>
                                        </p:tgtEl>
                                      </p:cBhvr>
                                    </p:animEffect>
                                  </p:childTnLst>
                                </p:cTn>
                              </p:par>
                            </p:childTnLst>
                          </p:cTn>
                        </p:par>
                        <p:par>
                          <p:cTn id="41" fill="hold" nodeType="afterGroup">
                            <p:stCondLst>
                              <p:cond delay="500"/>
                            </p:stCondLst>
                            <p:childTnLst>
                              <p:par>
                                <p:cTn id="42" presetID="2" presetClass="entr" presetSubtype="4" fill="hold"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additive="base">
                                        <p:cTn id="44" dur="500" fill="hold"/>
                                        <p:tgtEl>
                                          <p:spTgt spid="25"/>
                                        </p:tgtEl>
                                        <p:attrNameLst>
                                          <p:attrName>ppt_x</p:attrName>
                                        </p:attrNameLst>
                                      </p:cBhvr>
                                      <p:tavLst>
                                        <p:tav tm="0">
                                          <p:val>
                                            <p:strVal val="#ppt_x"/>
                                          </p:val>
                                        </p:tav>
                                        <p:tav tm="100000">
                                          <p:val>
                                            <p:strVal val="#ppt_x"/>
                                          </p:val>
                                        </p:tav>
                                      </p:tavLst>
                                    </p:anim>
                                    <p:anim calcmode="lin" valueType="num">
                                      <p:cBhvr additive="base">
                                        <p:cTn id="45" dur="500" fill="hold"/>
                                        <p:tgtEl>
                                          <p:spTgt spid="25"/>
                                        </p:tgtEl>
                                        <p:attrNameLst>
                                          <p:attrName>ppt_y</p:attrName>
                                        </p:attrNameLst>
                                      </p:cBhvr>
                                      <p:tavLst>
                                        <p:tav tm="0">
                                          <p:val>
                                            <p:strVal val="1+#ppt_h/2"/>
                                          </p:val>
                                        </p:tav>
                                        <p:tav tm="100000">
                                          <p:val>
                                            <p:strVal val="#ppt_y"/>
                                          </p:val>
                                        </p:tav>
                                      </p:tavLst>
                                    </p:anim>
                                  </p:childTnLst>
                                </p:cTn>
                              </p:par>
                            </p:childTnLst>
                          </p:cTn>
                        </p:par>
                        <p:par>
                          <p:cTn id="46" fill="hold" nodeType="afterGroup">
                            <p:stCondLst>
                              <p:cond delay="1000"/>
                            </p:stCondLst>
                            <p:childTnLst>
                              <p:par>
                                <p:cTn id="47" presetID="2" presetClass="entr" presetSubtype="4"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500" fill="hold"/>
                                        <p:tgtEl>
                                          <p:spTgt spid="26"/>
                                        </p:tgtEl>
                                        <p:attrNameLst>
                                          <p:attrName>ppt_x</p:attrName>
                                        </p:attrNameLst>
                                      </p:cBhvr>
                                      <p:tavLst>
                                        <p:tav tm="0">
                                          <p:val>
                                            <p:strVal val="#ppt_x"/>
                                          </p:val>
                                        </p:tav>
                                        <p:tav tm="100000">
                                          <p:val>
                                            <p:strVal val="#ppt_x"/>
                                          </p:val>
                                        </p:tav>
                                      </p:tavLst>
                                    </p:anim>
                                    <p:anim calcmode="lin" valueType="num">
                                      <p:cBhvr additive="base">
                                        <p:cTn id="5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a:extLst>
              <a:ext uri="{FF2B5EF4-FFF2-40B4-BE49-F238E27FC236}">
                <a16:creationId xmlns:a16="http://schemas.microsoft.com/office/drawing/2014/main" id="{3C92EDDD-1BEC-48FE-98F3-4259B2CBC31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en-US" sz="1400"/>
          </a:p>
        </p:txBody>
      </p:sp>
      <p:sp>
        <p:nvSpPr>
          <p:cNvPr id="6150" name="Text Box 6">
            <a:extLst>
              <a:ext uri="{FF2B5EF4-FFF2-40B4-BE49-F238E27FC236}">
                <a16:creationId xmlns:a16="http://schemas.microsoft.com/office/drawing/2014/main" id="{EA0E17E8-1F02-490A-8DB2-19C1BC9C00E6}"/>
              </a:ext>
            </a:extLst>
          </p:cNvPr>
          <p:cNvSpPr txBox="1">
            <a:spLocks noChangeArrowheads="1"/>
          </p:cNvSpPr>
          <p:nvPr/>
        </p:nvSpPr>
        <p:spPr bwMode="auto">
          <a:xfrm>
            <a:off x="163513" y="523875"/>
            <a:ext cx="22701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latin typeface="Times New Roman" panose="02020603050405020304" pitchFamily="18" charset="0"/>
              </a:rPr>
              <a:t>1. Khái niệm:</a:t>
            </a:r>
          </a:p>
        </p:txBody>
      </p:sp>
      <p:sp>
        <p:nvSpPr>
          <p:cNvPr id="6151" name="Text Box 7">
            <a:extLst>
              <a:ext uri="{FF2B5EF4-FFF2-40B4-BE49-F238E27FC236}">
                <a16:creationId xmlns:a16="http://schemas.microsoft.com/office/drawing/2014/main" id="{55FBC716-B869-4E93-BE3D-90A35BECDBDF}"/>
              </a:ext>
            </a:extLst>
          </p:cNvPr>
          <p:cNvSpPr txBox="1">
            <a:spLocks noChangeArrowheads="1"/>
          </p:cNvSpPr>
          <p:nvPr/>
        </p:nvSpPr>
        <p:spPr bwMode="auto">
          <a:xfrm>
            <a:off x="338138" y="1036638"/>
            <a:ext cx="88058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solidFill>
                  <a:srgbClr val="0000FF"/>
                </a:solidFill>
                <a:latin typeface="Times New Roman" panose="02020603050405020304" pitchFamily="18" charset="0"/>
              </a:rPr>
              <a:t>Là những bệnh DT được nghiên cứu cơ chế gây bệnh ở mức độ phân tử (ADN), phần lớn do đột biến gen gây nên.</a:t>
            </a:r>
          </a:p>
        </p:txBody>
      </p:sp>
      <p:sp>
        <p:nvSpPr>
          <p:cNvPr id="6152" name="Text Box 8">
            <a:extLst>
              <a:ext uri="{FF2B5EF4-FFF2-40B4-BE49-F238E27FC236}">
                <a16:creationId xmlns:a16="http://schemas.microsoft.com/office/drawing/2014/main" id="{FB14A0C3-7ADD-4082-ACB2-5A5776F9B203}"/>
              </a:ext>
            </a:extLst>
          </p:cNvPr>
          <p:cNvSpPr txBox="1">
            <a:spLocks noChangeArrowheads="1"/>
          </p:cNvSpPr>
          <p:nvPr/>
        </p:nvSpPr>
        <p:spPr bwMode="auto">
          <a:xfrm>
            <a:off x="163513" y="2411413"/>
            <a:ext cx="55737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latin typeface="Times New Roman" panose="02020603050405020304" pitchFamily="18" charset="0"/>
              </a:rPr>
              <a:t>2. Nguyên nhân và cơ chế gây bệnh</a:t>
            </a:r>
          </a:p>
        </p:txBody>
      </p:sp>
      <p:sp>
        <p:nvSpPr>
          <p:cNvPr id="18" name="Rectangle 17">
            <a:extLst>
              <a:ext uri="{FF2B5EF4-FFF2-40B4-BE49-F238E27FC236}">
                <a16:creationId xmlns:a16="http://schemas.microsoft.com/office/drawing/2014/main" id="{450EA254-D8A1-40A4-9FEE-07F2CEDCAAA6}"/>
              </a:ext>
            </a:extLst>
          </p:cNvPr>
          <p:cNvSpPr/>
          <p:nvPr/>
        </p:nvSpPr>
        <p:spPr>
          <a:xfrm>
            <a:off x="216365" y="23247"/>
            <a:ext cx="4717120" cy="461665"/>
          </a:xfrm>
          <a:prstGeom prst="rect">
            <a:avLst/>
          </a:prstGeom>
        </p:spPr>
        <p:txBody>
          <a:bodyPr>
            <a:spAutoFit/>
          </a:bodyPr>
          <a:lstStyle/>
          <a:p>
            <a:pPr eaLnBrk="1" hangingPunct="1">
              <a:defRPr/>
            </a:pPr>
            <a:r>
              <a:rPr lang="it-IT" sz="2400" kern="10" dirty="0">
                <a:ln w="9525">
                  <a:solidFill>
                    <a:srgbClr val="2F2FFF"/>
                  </a:solidFill>
                  <a:round/>
                  <a:headEnd/>
                  <a:tailEnd/>
                </a:ln>
                <a:solidFill>
                  <a:srgbClr val="FF00FF"/>
                </a:solidFill>
                <a:effectLst>
                  <a:outerShdw dist="45791" dir="2021404" algn="ctr" rotWithShape="0">
                    <a:srgbClr val="B2B2B2">
                      <a:alpha val="79999"/>
                    </a:srgbClr>
                  </a:outerShdw>
                </a:effectLst>
                <a:latin typeface="Times New Roman"/>
                <a:cs typeface="Times New Roman"/>
              </a:rPr>
              <a:t>I. BỆNH DI TRUYỀN PHÂN TỬ</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6150"/>
                                        </p:tgtEl>
                                        <p:attrNameLst>
                                          <p:attrName>style.visibility</p:attrName>
                                        </p:attrNameLst>
                                      </p:cBhvr>
                                      <p:to>
                                        <p:strVal val="visible"/>
                                      </p:to>
                                    </p:set>
                                    <p:animEffect transition="in" filter="diamond(in)">
                                      <p:cBhvr>
                                        <p:cTn id="13" dur="2000"/>
                                        <p:tgtEl>
                                          <p:spTgt spid="615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151"/>
                                        </p:tgtEl>
                                        <p:attrNameLst>
                                          <p:attrName>style.visibility</p:attrName>
                                        </p:attrNameLst>
                                      </p:cBhvr>
                                      <p:to>
                                        <p:strVal val="visible"/>
                                      </p:to>
                                    </p:set>
                                    <p:anim calcmode="lin" valueType="num">
                                      <p:cBhvr additive="base">
                                        <p:cTn id="18" dur="500" fill="hold"/>
                                        <p:tgtEl>
                                          <p:spTgt spid="6151"/>
                                        </p:tgtEl>
                                        <p:attrNameLst>
                                          <p:attrName>ppt_x</p:attrName>
                                        </p:attrNameLst>
                                      </p:cBhvr>
                                      <p:tavLst>
                                        <p:tav tm="0">
                                          <p:val>
                                            <p:strVal val="#ppt_x"/>
                                          </p:val>
                                        </p:tav>
                                        <p:tav tm="100000">
                                          <p:val>
                                            <p:strVal val="#ppt_x"/>
                                          </p:val>
                                        </p:tav>
                                      </p:tavLst>
                                    </p:anim>
                                    <p:anim calcmode="lin" valueType="num">
                                      <p:cBhvr additive="base">
                                        <p:cTn id="19" dur="500" fill="hold"/>
                                        <p:tgtEl>
                                          <p:spTgt spid="6151"/>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6152"/>
                                        </p:tgtEl>
                                        <p:attrNameLst>
                                          <p:attrName>style.visibility</p:attrName>
                                        </p:attrNameLst>
                                      </p:cBhvr>
                                      <p:to>
                                        <p:strVal val="visible"/>
                                      </p:to>
                                    </p:set>
                                    <p:animEffect transition="in" filter="box(in)">
                                      <p:cBhvr>
                                        <p:cTn id="24" dur="500"/>
                                        <p:tgtEl>
                                          <p:spTgt spid="6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p:bldP spid="6151" grpId="0"/>
      <p:bldP spid="615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Picture">
            <a:extLst>
              <a:ext uri="{FF2B5EF4-FFF2-40B4-BE49-F238E27FC236}">
                <a16:creationId xmlns:a16="http://schemas.microsoft.com/office/drawing/2014/main" id="{E2864A94-E33F-4ACA-B4F4-B45B179BAF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2125" y="0"/>
            <a:ext cx="3276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5" descr="ANd9GcRPLNTCiFpzwBPP5iYhpFelfvRAw0Q8Ziw8ywkfIwgitZbyOSK8Pg">
            <a:extLst>
              <a:ext uri="{FF2B5EF4-FFF2-40B4-BE49-F238E27FC236}">
                <a16:creationId xmlns:a16="http://schemas.microsoft.com/office/drawing/2014/main" id="{42116879-6A61-4C27-B084-70190C18F1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 y="490538"/>
            <a:ext cx="2895600" cy="281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16">
            <a:extLst>
              <a:ext uri="{FF2B5EF4-FFF2-40B4-BE49-F238E27FC236}">
                <a16:creationId xmlns:a16="http://schemas.microsoft.com/office/drawing/2014/main" id="{B0E9FC9A-138A-401E-859E-BDEB954AA6CE}"/>
              </a:ext>
            </a:extLst>
          </p:cNvPr>
          <p:cNvSpPr>
            <a:spLocks noChangeArrowheads="1"/>
          </p:cNvSpPr>
          <p:nvPr/>
        </p:nvSpPr>
        <p:spPr bwMode="auto">
          <a:xfrm>
            <a:off x="393700" y="5257800"/>
            <a:ext cx="85534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a:latin typeface="Verdana" panose="020B0604030504040204" pitchFamily="34" charset="0"/>
              </a:rPr>
              <a:t>Bạch tạng: </a:t>
            </a:r>
          </a:p>
          <a:p>
            <a:pPr algn="ctr">
              <a:spcBef>
                <a:spcPct val="0"/>
              </a:spcBef>
              <a:buFontTx/>
              <a:buNone/>
            </a:pPr>
            <a:r>
              <a:rPr lang="en-US" altLang="en-US" sz="1800">
                <a:latin typeface="Verdana" panose="020B0604030504040204" pitchFamily="34" charset="0"/>
              </a:rPr>
              <a:t>Nguyên nhân: </a:t>
            </a:r>
            <a:r>
              <a:rPr lang="en-US" altLang="en-US" sz="1800" b="0">
                <a:latin typeface="Verdana" panose="020B0604030504040204" pitchFamily="34" charset="0"/>
              </a:rPr>
              <a:t>Đột biến gen lặn nằm trên NST thường</a:t>
            </a:r>
          </a:p>
          <a:p>
            <a:pPr algn="ctr">
              <a:spcBef>
                <a:spcPct val="0"/>
              </a:spcBef>
              <a:buFontTx/>
              <a:buNone/>
            </a:pPr>
            <a:r>
              <a:rPr lang="en-US" altLang="en-US" sz="1800">
                <a:latin typeface="Verdana" panose="020B0604030504040204" pitchFamily="34" charset="0"/>
              </a:rPr>
              <a:t>Cơ chế: </a:t>
            </a:r>
            <a:r>
              <a:rPr lang="en-US" altLang="en-US" sz="1800" b="0">
                <a:latin typeface="Verdana" panose="020B0604030504040204" pitchFamily="34" charset="0"/>
              </a:rPr>
              <a:t>Gen quy định sắc tố melalin bị đột biến</a:t>
            </a:r>
            <a:r>
              <a:rPr lang="en-US" altLang="en-US" sz="1800" b="0">
                <a:latin typeface="Verdana" panose="020B0604030504040204" pitchFamily="34" charset="0"/>
                <a:sym typeface="Wingdings" panose="05000000000000000000" pitchFamily="2" charset="2"/>
              </a:rPr>
              <a:t></a:t>
            </a:r>
            <a:r>
              <a:rPr lang="en-US" altLang="en-US" sz="1800" b="0">
                <a:latin typeface="Verdana" panose="020B0604030504040204" pitchFamily="34" charset="0"/>
              </a:rPr>
              <a:t> không tổng hợp được</a:t>
            </a:r>
          </a:p>
          <a:p>
            <a:pPr algn="ctr">
              <a:spcBef>
                <a:spcPct val="0"/>
              </a:spcBef>
              <a:buFontTx/>
              <a:buNone/>
            </a:pPr>
            <a:r>
              <a:rPr lang="en-US" altLang="en-US" sz="1800" b="0">
                <a:latin typeface="Verdana" panose="020B0604030504040204" pitchFamily="34" charset="0"/>
              </a:rPr>
              <a:t> protein quy định màu da, tóc, lông…</a:t>
            </a:r>
          </a:p>
        </p:txBody>
      </p:sp>
      <p:pic>
        <p:nvPicPr>
          <p:cNvPr id="10245" name="Picture 2" descr="bach tang">
            <a:extLst>
              <a:ext uri="{FF2B5EF4-FFF2-40B4-BE49-F238E27FC236}">
                <a16:creationId xmlns:a16="http://schemas.microsoft.com/office/drawing/2014/main" id="{ADF6BF73-03EF-4B79-98F7-D1BD046922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1738" y="447675"/>
            <a:ext cx="2667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5" descr="Nastya2-8741-1394852499.jpg">
            <a:extLst>
              <a:ext uri="{FF2B5EF4-FFF2-40B4-BE49-F238E27FC236}">
                <a16:creationId xmlns:a16="http://schemas.microsoft.com/office/drawing/2014/main" id="{E6714027-D54B-452E-AA71-491D830866D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3370263"/>
            <a:ext cx="1909763"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6" descr="a-42495.jpg">
            <a:extLst>
              <a:ext uri="{FF2B5EF4-FFF2-40B4-BE49-F238E27FC236}">
                <a16:creationId xmlns:a16="http://schemas.microsoft.com/office/drawing/2014/main" id="{8D41C92B-1505-4157-8128-81501B024DF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89450" y="3370263"/>
            <a:ext cx="2112963" cy="19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 descr="9626_w">
            <a:extLst>
              <a:ext uri="{FF2B5EF4-FFF2-40B4-BE49-F238E27FC236}">
                <a16:creationId xmlns:a16="http://schemas.microsoft.com/office/drawing/2014/main" id="{39F33805-67A2-4D80-B793-87EACA20C605}"/>
              </a:ext>
            </a:extLst>
          </p:cNvPr>
          <p:cNvSpPr>
            <a:spLocks noChangeArrowheads="1"/>
          </p:cNvSpPr>
          <p:nvPr/>
        </p:nvSpPr>
        <p:spPr bwMode="auto">
          <a:xfrm>
            <a:off x="152400" y="990600"/>
            <a:ext cx="4038600" cy="4876800"/>
          </a:xfrm>
          <a:prstGeom prst="rect">
            <a:avLst/>
          </a:prstGeom>
          <a:blipFill dpi="0" rotWithShape="1">
            <a:blip r:embed="rId2"/>
            <a:srcRect/>
            <a:stretch>
              <a:fillRect/>
            </a:stretch>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en-US" sz="2800">
              <a:solidFill>
                <a:srgbClr val="000000"/>
              </a:solidFill>
              <a:latin typeface="Times New Roman" panose="02020603050405020304" pitchFamily="18" charset="0"/>
              <a:cs typeface="Times New Roman" panose="02020603050405020304" pitchFamily="18" charset="0"/>
            </a:endParaRPr>
          </a:p>
        </p:txBody>
      </p:sp>
      <p:sp>
        <p:nvSpPr>
          <p:cNvPr id="11267" name="Title 1">
            <a:extLst>
              <a:ext uri="{FF2B5EF4-FFF2-40B4-BE49-F238E27FC236}">
                <a16:creationId xmlns:a16="http://schemas.microsoft.com/office/drawing/2014/main" id="{ECD34992-2216-4186-B715-4CB5BB975D70}"/>
              </a:ext>
            </a:extLst>
          </p:cNvPr>
          <p:cNvSpPr txBox="1">
            <a:spLocks/>
          </p:cNvSpPr>
          <p:nvPr/>
        </p:nvSpPr>
        <p:spPr bwMode="auto">
          <a:xfrm>
            <a:off x="0" y="0"/>
            <a:ext cx="48768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solidFill>
                  <a:srgbClr val="0000FF"/>
                </a:solidFill>
                <a:latin typeface="Times New Roman" panose="02020603050405020304" pitchFamily="18" charset="0"/>
                <a:cs typeface="Times New Roman" panose="02020603050405020304" pitchFamily="18" charset="0"/>
              </a:rPr>
              <a:t>Tật 6 ngón tay do đột biến gen trội</a:t>
            </a:r>
          </a:p>
        </p:txBody>
      </p:sp>
      <p:pic>
        <p:nvPicPr>
          <p:cNvPr id="11268" name="Picture 10" descr="fingerswe1">
            <a:extLst>
              <a:ext uri="{FF2B5EF4-FFF2-40B4-BE49-F238E27FC236}">
                <a16:creationId xmlns:a16="http://schemas.microsoft.com/office/drawing/2014/main" id="{6DC8E5AB-87A6-45B2-A3C6-1FEF3A0CF6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4191000"/>
            <a:ext cx="40005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11" descr="fingerswe2">
            <a:extLst>
              <a:ext uri="{FF2B5EF4-FFF2-40B4-BE49-F238E27FC236}">
                <a16:creationId xmlns:a16="http://schemas.microsoft.com/office/drawing/2014/main" id="{9F648B3B-AC47-4BCF-B3D4-9F9DB83944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533400"/>
            <a:ext cx="48006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2B9EF8-9D9F-4EF4-908F-1C37EF430946}"/>
              </a:ext>
            </a:extLst>
          </p:cNvPr>
          <p:cNvSpPr>
            <a:spLocks noGrp="1" noChangeArrowheads="1"/>
          </p:cNvSpPr>
          <p:nvPr>
            <p:ph idx="1"/>
          </p:nvPr>
        </p:nvSpPr>
        <p:spPr>
          <a:xfrm>
            <a:off x="228600" y="5562600"/>
            <a:ext cx="8382000" cy="1143000"/>
          </a:xfrm>
        </p:spPr>
        <p:txBody>
          <a:bodyPr/>
          <a:lstStyle/>
          <a:p>
            <a:pPr algn="ctr">
              <a:buFontTx/>
              <a:buNone/>
            </a:pPr>
            <a:r>
              <a:rPr lang="en-US" altLang="en-US"/>
              <a:t>Bệnh thiếu máu hồng cầu lưỡi liềm</a:t>
            </a:r>
          </a:p>
        </p:txBody>
      </p:sp>
      <p:pic>
        <p:nvPicPr>
          <p:cNvPr id="4" name="Picture 3" descr="hong-cau-thieu-mau.jpg">
            <a:extLst>
              <a:ext uri="{FF2B5EF4-FFF2-40B4-BE49-F238E27FC236}">
                <a16:creationId xmlns:a16="http://schemas.microsoft.com/office/drawing/2014/main" id="{375A0914-0509-4C1A-9AB6-843B720D697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88438"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B9FEDB38-4659-49EB-87C3-A80A542D39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1588"/>
            <a:ext cx="9136063" cy="686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3">
            <a:extLst>
              <a:ext uri="{FF2B5EF4-FFF2-40B4-BE49-F238E27FC236}">
                <a16:creationId xmlns:a16="http://schemas.microsoft.com/office/drawing/2014/main" id="{FE7B2FDD-334E-4EE8-A078-2378EA897058}"/>
              </a:ext>
            </a:extLst>
          </p:cNvPr>
          <p:cNvSpPr txBox="1">
            <a:spLocks noChangeArrowheads="1"/>
          </p:cNvSpPr>
          <p:nvPr/>
        </p:nvSpPr>
        <p:spPr bwMode="auto">
          <a:xfrm>
            <a:off x="228600" y="914400"/>
            <a:ext cx="3733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000">
                <a:solidFill>
                  <a:schemeClr val="accent2"/>
                </a:solidFill>
                <a:cs typeface="Arial" panose="020B0604020202020204" pitchFamily="34" charset="0"/>
              </a:rPr>
              <a:t>Tế bào hồng cầu thường</a:t>
            </a:r>
          </a:p>
        </p:txBody>
      </p:sp>
      <p:sp>
        <p:nvSpPr>
          <p:cNvPr id="13316" name="Text Box 4">
            <a:extLst>
              <a:ext uri="{FF2B5EF4-FFF2-40B4-BE49-F238E27FC236}">
                <a16:creationId xmlns:a16="http://schemas.microsoft.com/office/drawing/2014/main" id="{D883A2CA-B6B0-436A-992A-6E1A97E40334}"/>
              </a:ext>
            </a:extLst>
          </p:cNvPr>
          <p:cNvSpPr txBox="1">
            <a:spLocks noChangeArrowheads="1"/>
          </p:cNvSpPr>
          <p:nvPr/>
        </p:nvSpPr>
        <p:spPr bwMode="auto">
          <a:xfrm>
            <a:off x="4876800" y="914400"/>
            <a:ext cx="42624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000">
                <a:solidFill>
                  <a:schemeClr val="accent2"/>
                </a:solidFill>
                <a:cs typeface="Arial" panose="020B0604020202020204" pitchFamily="34" charset="0"/>
              </a:rPr>
              <a:t>Tế bào hồng cầu hình lưỡi liềm</a:t>
            </a:r>
          </a:p>
        </p:txBody>
      </p:sp>
      <p:sp>
        <p:nvSpPr>
          <p:cNvPr id="5" name="TextBox 4">
            <a:extLst>
              <a:ext uri="{FF2B5EF4-FFF2-40B4-BE49-F238E27FC236}">
                <a16:creationId xmlns:a16="http://schemas.microsoft.com/office/drawing/2014/main" id="{B86D5569-875F-4B2C-AB7C-D2C7528615F4}"/>
              </a:ext>
            </a:extLst>
          </p:cNvPr>
          <p:cNvSpPr txBox="1"/>
          <p:nvPr/>
        </p:nvSpPr>
        <p:spPr>
          <a:xfrm>
            <a:off x="600075" y="5334000"/>
            <a:ext cx="7848600" cy="1108075"/>
          </a:xfrm>
          <a:prstGeom prst="rect">
            <a:avLst/>
          </a:prstGeom>
          <a:noFill/>
        </p:spPr>
        <p:txBody>
          <a:bodyPr>
            <a:spAutoFit/>
          </a:bodyPr>
          <a:lstStyle/>
          <a:p>
            <a:pPr algn="ctr" eaLnBrk="1" hangingPunct="1">
              <a:defRPr/>
            </a:pPr>
            <a:r>
              <a:rPr lang="en-US" sz="2200" dirty="0" err="1">
                <a:effectLst>
                  <a:outerShdw blurRad="38100" dist="38100" dir="2700000" algn="tl">
                    <a:srgbClr val="C0C0C0"/>
                  </a:outerShdw>
                </a:effectLst>
                <a:cs typeface="Times New Roman" pitchFamily="18" charset="0"/>
              </a:rPr>
              <a:t>Bệnh</a:t>
            </a:r>
            <a:r>
              <a:rPr lang="en-US" sz="2200" dirty="0">
                <a:effectLst>
                  <a:outerShdw blurRad="38100" dist="38100" dir="2700000" algn="tl">
                    <a:srgbClr val="C0C0C0"/>
                  </a:outerShdw>
                </a:effectLst>
                <a:cs typeface="Times New Roman" pitchFamily="18" charset="0"/>
              </a:rPr>
              <a:t> </a:t>
            </a:r>
            <a:r>
              <a:rPr lang="en-US" sz="2200" dirty="0" err="1">
                <a:effectLst>
                  <a:outerShdw blurRad="38100" dist="38100" dir="2700000" algn="tl">
                    <a:srgbClr val="C0C0C0"/>
                  </a:outerShdw>
                </a:effectLst>
                <a:cs typeface="Times New Roman" pitchFamily="18" charset="0"/>
              </a:rPr>
              <a:t>thiếu</a:t>
            </a:r>
            <a:r>
              <a:rPr lang="en-US" sz="2200" dirty="0">
                <a:effectLst>
                  <a:outerShdw blurRad="38100" dist="38100" dir="2700000" algn="tl">
                    <a:srgbClr val="C0C0C0"/>
                  </a:outerShdw>
                </a:effectLst>
                <a:cs typeface="Times New Roman" pitchFamily="18" charset="0"/>
              </a:rPr>
              <a:t> </a:t>
            </a:r>
            <a:r>
              <a:rPr lang="en-US" sz="2200" dirty="0" err="1">
                <a:effectLst>
                  <a:outerShdw blurRad="38100" dist="38100" dir="2700000" algn="tl">
                    <a:srgbClr val="C0C0C0"/>
                  </a:outerShdw>
                </a:effectLst>
                <a:cs typeface="Times New Roman" pitchFamily="18" charset="0"/>
              </a:rPr>
              <a:t>máu</a:t>
            </a:r>
            <a:r>
              <a:rPr lang="en-US" sz="2200" dirty="0">
                <a:effectLst>
                  <a:outerShdw blurRad="38100" dist="38100" dir="2700000" algn="tl">
                    <a:srgbClr val="C0C0C0"/>
                  </a:outerShdw>
                </a:effectLst>
                <a:cs typeface="Times New Roman" pitchFamily="18" charset="0"/>
              </a:rPr>
              <a:t> </a:t>
            </a:r>
            <a:r>
              <a:rPr lang="en-US" sz="2200" dirty="0" err="1">
                <a:effectLst>
                  <a:outerShdw blurRad="38100" dist="38100" dir="2700000" algn="tl">
                    <a:srgbClr val="C0C0C0"/>
                  </a:outerShdw>
                </a:effectLst>
                <a:cs typeface="Times New Roman" pitchFamily="18" charset="0"/>
              </a:rPr>
              <a:t>hồng</a:t>
            </a:r>
            <a:r>
              <a:rPr lang="en-US" sz="2200" dirty="0">
                <a:effectLst>
                  <a:outerShdw blurRad="38100" dist="38100" dir="2700000" algn="tl">
                    <a:srgbClr val="C0C0C0"/>
                  </a:outerShdw>
                </a:effectLst>
                <a:cs typeface="Times New Roman" pitchFamily="18" charset="0"/>
              </a:rPr>
              <a:t> </a:t>
            </a:r>
            <a:r>
              <a:rPr lang="en-US" sz="2200" dirty="0" err="1">
                <a:effectLst>
                  <a:outerShdw blurRad="38100" dist="38100" dir="2700000" algn="tl">
                    <a:srgbClr val="C0C0C0"/>
                  </a:outerShdw>
                </a:effectLst>
                <a:cs typeface="Times New Roman" pitchFamily="18" charset="0"/>
              </a:rPr>
              <a:t>cầu</a:t>
            </a:r>
            <a:r>
              <a:rPr lang="en-US" sz="2200" dirty="0">
                <a:effectLst>
                  <a:outerShdw blurRad="38100" dist="38100" dir="2700000" algn="tl">
                    <a:srgbClr val="C0C0C0"/>
                  </a:outerShdw>
                </a:effectLst>
                <a:cs typeface="Times New Roman" pitchFamily="18" charset="0"/>
              </a:rPr>
              <a:t> </a:t>
            </a:r>
            <a:r>
              <a:rPr lang="en-US" sz="2200" dirty="0" err="1">
                <a:effectLst>
                  <a:outerShdw blurRad="38100" dist="38100" dir="2700000" algn="tl">
                    <a:srgbClr val="C0C0C0"/>
                  </a:outerShdw>
                </a:effectLst>
                <a:cs typeface="Times New Roman" pitchFamily="18" charset="0"/>
              </a:rPr>
              <a:t>hình</a:t>
            </a:r>
            <a:r>
              <a:rPr lang="en-US" sz="2200" dirty="0">
                <a:effectLst>
                  <a:outerShdw blurRad="38100" dist="38100" dir="2700000" algn="tl">
                    <a:srgbClr val="C0C0C0"/>
                  </a:outerShdw>
                </a:effectLst>
                <a:cs typeface="Times New Roman" pitchFamily="18" charset="0"/>
              </a:rPr>
              <a:t> </a:t>
            </a:r>
            <a:r>
              <a:rPr lang="en-US" sz="2200" dirty="0" err="1">
                <a:effectLst>
                  <a:outerShdw blurRad="38100" dist="38100" dir="2700000" algn="tl">
                    <a:srgbClr val="C0C0C0"/>
                  </a:outerShdw>
                </a:effectLst>
                <a:cs typeface="Times New Roman" pitchFamily="18" charset="0"/>
              </a:rPr>
              <a:t>liềm</a:t>
            </a:r>
            <a:r>
              <a:rPr lang="en-US" sz="2200" dirty="0">
                <a:effectLst>
                  <a:outerShdw blurRad="38100" dist="38100" dir="2700000" algn="tl">
                    <a:srgbClr val="C0C0C0"/>
                  </a:outerShdw>
                </a:effectLst>
                <a:cs typeface="Times New Roman" pitchFamily="18" charset="0"/>
              </a:rPr>
              <a:t> do </a:t>
            </a:r>
            <a:r>
              <a:rPr lang="en-US" sz="2200" dirty="0" err="1">
                <a:effectLst>
                  <a:outerShdw blurRad="38100" dist="38100" dir="2700000" algn="tl">
                    <a:srgbClr val="C0C0C0"/>
                  </a:outerShdw>
                </a:effectLst>
              </a:rPr>
              <a:t>đột</a:t>
            </a:r>
            <a:r>
              <a:rPr lang="en-US" sz="2200" dirty="0">
                <a:effectLst>
                  <a:outerShdw blurRad="38100" dist="38100" dir="2700000" algn="tl">
                    <a:srgbClr val="C0C0C0"/>
                  </a:outerShdw>
                </a:effectLst>
              </a:rPr>
              <a:t> </a:t>
            </a:r>
            <a:r>
              <a:rPr lang="en-US" sz="2200" dirty="0" err="1">
                <a:effectLst>
                  <a:outerShdw blurRad="38100" dist="38100" dir="2700000" algn="tl">
                    <a:srgbClr val="C0C0C0"/>
                  </a:outerShdw>
                </a:effectLst>
              </a:rPr>
              <a:t>biến</a:t>
            </a:r>
            <a:r>
              <a:rPr lang="en-US" sz="2200" dirty="0">
                <a:effectLst>
                  <a:outerShdw blurRad="38100" dist="38100" dir="2700000" algn="tl">
                    <a:srgbClr val="C0C0C0"/>
                  </a:outerShdw>
                </a:effectLst>
              </a:rPr>
              <a:t> gen </a:t>
            </a:r>
            <a:r>
              <a:rPr lang="en-US" sz="2200" dirty="0" err="1">
                <a:effectLst>
                  <a:outerShdw blurRad="38100" dist="38100" dir="2700000" algn="tl">
                    <a:srgbClr val="C0C0C0"/>
                  </a:outerShdw>
                </a:effectLst>
              </a:rPr>
              <a:t>trội</a:t>
            </a:r>
            <a:r>
              <a:rPr lang="en-US" sz="2200" dirty="0">
                <a:effectLst>
                  <a:outerShdw blurRad="38100" dist="38100" dir="2700000" algn="tl">
                    <a:srgbClr val="C0C0C0"/>
                  </a:outerShdw>
                </a:effectLst>
              </a:rPr>
              <a:t> </a:t>
            </a:r>
            <a:r>
              <a:rPr lang="en-US" sz="2200" dirty="0" err="1">
                <a:effectLst>
                  <a:outerShdw blurRad="38100" dist="38100" dir="2700000" algn="tl">
                    <a:srgbClr val="C0C0C0"/>
                  </a:outerShdw>
                </a:effectLst>
              </a:rPr>
              <a:t>gây</a:t>
            </a:r>
            <a:r>
              <a:rPr lang="en-US" sz="2200" dirty="0">
                <a:effectLst>
                  <a:outerShdw blurRad="38100" dist="38100" dir="2700000" algn="tl">
                    <a:srgbClr val="C0C0C0"/>
                  </a:outerShdw>
                </a:effectLst>
              </a:rPr>
              <a:t> </a:t>
            </a:r>
            <a:r>
              <a:rPr lang="en-US" sz="2200" dirty="0" err="1">
                <a:effectLst>
                  <a:outerShdw blurRad="38100" dist="38100" dir="2700000" algn="tl">
                    <a:srgbClr val="C0C0C0"/>
                  </a:outerShdw>
                </a:effectLst>
              </a:rPr>
              <a:t>ra</a:t>
            </a:r>
            <a:r>
              <a:rPr lang="en-US" sz="2200" dirty="0">
                <a:effectLst>
                  <a:outerShdw blurRad="38100" dist="38100" dir="2700000" algn="tl">
                    <a:srgbClr val="C0C0C0"/>
                  </a:outerShdw>
                </a:effectLst>
              </a:rPr>
              <a:t>: </a:t>
            </a:r>
            <a:r>
              <a:rPr lang="en-US" sz="2200" dirty="0" err="1">
                <a:effectLst>
                  <a:outerShdw blurRad="38100" dist="38100" dir="2700000" algn="tl">
                    <a:srgbClr val="C0C0C0"/>
                  </a:outerShdw>
                </a:effectLst>
              </a:rPr>
              <a:t>thay</a:t>
            </a:r>
            <a:r>
              <a:rPr lang="en-US" sz="2200" dirty="0">
                <a:effectLst>
                  <a:outerShdw blurRad="38100" dist="38100" dir="2700000" algn="tl">
                    <a:srgbClr val="C0C0C0"/>
                  </a:outerShdw>
                </a:effectLst>
              </a:rPr>
              <a:t> </a:t>
            </a:r>
            <a:r>
              <a:rPr lang="en-US" sz="2200" dirty="0" err="1">
                <a:effectLst>
                  <a:outerShdw blurRad="38100" dist="38100" dir="2700000" algn="tl">
                    <a:srgbClr val="C0C0C0"/>
                  </a:outerShdw>
                </a:effectLst>
              </a:rPr>
              <a:t>cặp</a:t>
            </a:r>
            <a:r>
              <a:rPr lang="en-US" sz="2200" dirty="0">
                <a:effectLst>
                  <a:outerShdw blurRad="38100" dist="38100" dir="2700000" algn="tl">
                    <a:srgbClr val="C0C0C0"/>
                  </a:outerShdw>
                </a:effectLst>
              </a:rPr>
              <a:t> T-A </a:t>
            </a:r>
            <a:r>
              <a:rPr lang="en-US" sz="2200" dirty="0" err="1">
                <a:effectLst>
                  <a:outerShdw blurRad="38100" dist="38100" dir="2700000" algn="tl">
                    <a:srgbClr val="C0C0C0"/>
                  </a:outerShdw>
                </a:effectLst>
              </a:rPr>
              <a:t>thành</a:t>
            </a:r>
            <a:r>
              <a:rPr lang="en-US" sz="2200" dirty="0">
                <a:effectLst>
                  <a:outerShdw blurRad="38100" dist="38100" dir="2700000" algn="tl">
                    <a:srgbClr val="C0C0C0"/>
                  </a:outerShdw>
                </a:effectLst>
              </a:rPr>
              <a:t> </a:t>
            </a:r>
            <a:r>
              <a:rPr lang="en-US" sz="2200" dirty="0" err="1">
                <a:effectLst>
                  <a:outerShdw blurRad="38100" dist="38100" dir="2700000" algn="tl">
                    <a:srgbClr val="C0C0C0"/>
                  </a:outerShdw>
                </a:effectLst>
              </a:rPr>
              <a:t>cặp</a:t>
            </a:r>
            <a:r>
              <a:rPr lang="en-US" sz="2200" dirty="0">
                <a:effectLst>
                  <a:outerShdw blurRad="38100" dist="38100" dir="2700000" algn="tl">
                    <a:srgbClr val="C0C0C0"/>
                  </a:outerShdw>
                </a:effectLst>
              </a:rPr>
              <a:t> A-T, </a:t>
            </a:r>
            <a:r>
              <a:rPr lang="en-US" sz="2200" dirty="0" err="1">
                <a:effectLst>
                  <a:outerShdw blurRad="38100" dist="38100" dir="2700000" algn="tl">
                    <a:srgbClr val="C0C0C0"/>
                  </a:outerShdw>
                </a:effectLst>
              </a:rPr>
              <a:t>thay</a:t>
            </a:r>
            <a:r>
              <a:rPr lang="en-US" sz="2200" dirty="0">
                <a:effectLst>
                  <a:outerShdw blurRad="38100" dist="38100" dir="2700000" algn="tl">
                    <a:srgbClr val="C0C0C0"/>
                  </a:outerShdw>
                </a:effectLst>
              </a:rPr>
              <a:t> glutamic </a:t>
            </a:r>
            <a:r>
              <a:rPr lang="en-US" sz="2200" dirty="0" err="1">
                <a:effectLst>
                  <a:outerShdw blurRad="38100" dist="38100" dir="2700000" algn="tl">
                    <a:srgbClr val="C0C0C0"/>
                  </a:outerShdw>
                </a:effectLst>
              </a:rPr>
              <a:t>thành</a:t>
            </a:r>
            <a:r>
              <a:rPr lang="en-US" sz="2200" dirty="0">
                <a:effectLst>
                  <a:outerShdw blurRad="38100" dist="38100" dir="2700000" algn="tl">
                    <a:srgbClr val="C0C0C0"/>
                  </a:outerShdw>
                </a:effectLst>
              </a:rPr>
              <a:t> </a:t>
            </a:r>
            <a:r>
              <a:rPr lang="en-US" sz="2200" dirty="0" err="1">
                <a:effectLst>
                  <a:outerShdw blurRad="38100" dist="38100" dir="2700000" algn="tl">
                    <a:srgbClr val="C0C0C0"/>
                  </a:outerShdw>
                </a:effectLst>
              </a:rPr>
              <a:t>valin</a:t>
            </a:r>
            <a:r>
              <a:rPr lang="en-US" sz="2200" dirty="0">
                <a:effectLst>
                  <a:outerShdw blurRad="38100" dist="38100" dir="2700000" algn="tl">
                    <a:srgbClr val="C0C0C0"/>
                  </a:outerShdw>
                </a:effectLst>
              </a:rPr>
              <a:t>.</a:t>
            </a:r>
          </a:p>
          <a:p>
            <a:pPr algn="ctr" eaLnBrk="1" hangingPunct="1">
              <a:defRPr/>
            </a:pPr>
            <a:r>
              <a:rPr lang="en-US" sz="2200" dirty="0">
                <a:effectLst>
                  <a:outerShdw blurRad="38100" dist="38100" dir="2700000" algn="tl">
                    <a:srgbClr val="C0C0C0"/>
                  </a:outerShdw>
                </a:effectLst>
              </a:rPr>
              <a:t> </a:t>
            </a:r>
            <a:r>
              <a:rPr lang="en-US" sz="2200" dirty="0" err="1">
                <a:effectLst>
                  <a:outerShdw blurRad="38100" dist="38100" dir="2700000" algn="tl">
                    <a:srgbClr val="C0C0C0"/>
                  </a:outerShdw>
                </a:effectLst>
              </a:rPr>
              <a:t>Tần</a:t>
            </a:r>
            <a:r>
              <a:rPr lang="en-US" sz="2200" dirty="0">
                <a:effectLst>
                  <a:outerShdw blurRad="38100" dist="38100" dir="2700000" algn="tl">
                    <a:srgbClr val="C0C0C0"/>
                  </a:outerShdw>
                </a:effectLst>
              </a:rPr>
              <a:t> </a:t>
            </a:r>
            <a:r>
              <a:rPr lang="en-US" sz="2200" dirty="0" err="1">
                <a:effectLst>
                  <a:outerShdw blurRad="38100" dist="38100" dir="2700000" algn="tl">
                    <a:srgbClr val="C0C0C0"/>
                  </a:outerShdw>
                </a:effectLst>
              </a:rPr>
              <a:t>số</a:t>
            </a:r>
            <a:r>
              <a:rPr lang="en-US" sz="2200" dirty="0">
                <a:effectLst>
                  <a:outerShdw blurRad="38100" dist="38100" dir="2700000" algn="tl">
                    <a:srgbClr val="C0C0C0"/>
                  </a:outerShdw>
                </a:effectLst>
              </a:rPr>
              <a:t> </a:t>
            </a:r>
            <a:r>
              <a:rPr lang="en-US" sz="2200" dirty="0" err="1">
                <a:effectLst>
                  <a:outerShdw blurRad="38100" dist="38100" dir="2700000" algn="tl">
                    <a:srgbClr val="C0C0C0"/>
                  </a:outerShdw>
                </a:effectLst>
              </a:rPr>
              <a:t>xuất</a:t>
            </a:r>
            <a:r>
              <a:rPr lang="en-US" sz="2200" dirty="0">
                <a:effectLst>
                  <a:outerShdw blurRad="38100" dist="38100" dir="2700000" algn="tl">
                    <a:srgbClr val="C0C0C0"/>
                  </a:outerShdw>
                </a:effectLst>
              </a:rPr>
              <a:t> </a:t>
            </a:r>
            <a:r>
              <a:rPr lang="en-US" sz="2200" dirty="0" err="1">
                <a:effectLst>
                  <a:outerShdw blurRad="38100" dist="38100" dir="2700000" algn="tl">
                    <a:srgbClr val="C0C0C0"/>
                  </a:outerShdw>
                </a:effectLst>
              </a:rPr>
              <a:t>hiện</a:t>
            </a:r>
            <a:r>
              <a:rPr lang="en-US" sz="2200" dirty="0">
                <a:effectLst>
                  <a:outerShdw blurRad="38100" dist="38100" dir="2700000" algn="tl">
                    <a:srgbClr val="C0C0C0"/>
                  </a:outerShdw>
                </a:effectLst>
              </a:rPr>
              <a:t> </a:t>
            </a:r>
            <a:r>
              <a:rPr lang="en-US" sz="2200" dirty="0" err="1">
                <a:effectLst>
                  <a:outerShdw blurRad="38100" dist="38100" dir="2700000" algn="tl">
                    <a:srgbClr val="C0C0C0"/>
                  </a:outerShdw>
                </a:effectLst>
              </a:rPr>
              <a:t>bệnh</a:t>
            </a:r>
            <a:r>
              <a:rPr lang="en-US" sz="2200" dirty="0">
                <a:effectLst>
                  <a:outerShdw blurRad="38100" dist="38100" dir="2700000" algn="tl">
                    <a:srgbClr val="C0C0C0"/>
                  </a:outerShdw>
                </a:effectLst>
              </a:rPr>
              <a:t> 1/600.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Maple</Template>
  <TotalTime>2203</TotalTime>
  <Words>1598</Words>
  <Application>Microsoft Office PowerPoint</Application>
  <PresentationFormat>On-screen Show (4:3)</PresentationFormat>
  <Paragraphs>203</Paragraphs>
  <Slides>34</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.VnTime</vt:lpstr>
      <vt:lpstr>Arial</vt:lpstr>
      <vt:lpstr>Calibri</vt:lpstr>
      <vt:lpstr>Georgia</vt:lpstr>
      <vt:lpstr>Times New Roman</vt:lpstr>
      <vt:lpstr>Verdana</vt:lpstr>
      <vt:lpstr>VNI-Times</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Một số bệnh di truyền phân tử</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Vung Liem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Hieu</dc:creator>
  <cp:lastModifiedBy>Lo Thi Nhu Trang</cp:lastModifiedBy>
  <cp:revision>378</cp:revision>
  <dcterms:created xsi:type="dcterms:W3CDTF">2009-11-14T09:42:42Z</dcterms:created>
  <dcterms:modified xsi:type="dcterms:W3CDTF">2022-12-02T01:01:51Z</dcterms:modified>
</cp:coreProperties>
</file>